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oboto"/>
      <p:regular r:id="rId33"/>
      <p:bold r:id="rId34"/>
      <p:italic r:id="rId35"/>
      <p:boldItalic r:id="rId36"/>
    </p:embeddedFont>
    <p:embeddedFont>
      <p:font typeface="Merriweather"/>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italic.fntdata"/><Relationship Id="rId12" Type="http://schemas.openxmlformats.org/officeDocument/2006/relationships/slide" Target="slides/slide7.xml"/><Relationship Id="rId34" Type="http://schemas.openxmlformats.org/officeDocument/2006/relationships/font" Target="fonts/Roboto-bold.fntdata"/><Relationship Id="rId15" Type="http://schemas.openxmlformats.org/officeDocument/2006/relationships/slide" Target="slides/slide10.xml"/><Relationship Id="rId37" Type="http://schemas.openxmlformats.org/officeDocument/2006/relationships/font" Target="fonts/Merriweather-regular.fntdata"/><Relationship Id="rId14" Type="http://schemas.openxmlformats.org/officeDocument/2006/relationships/slide" Target="slides/slide9.xml"/><Relationship Id="rId36" Type="http://schemas.openxmlformats.org/officeDocument/2006/relationships/font" Target="fonts/Roboto-boldItalic.fntdata"/><Relationship Id="rId17" Type="http://schemas.openxmlformats.org/officeDocument/2006/relationships/slide" Target="slides/slide12.xml"/><Relationship Id="rId39" Type="http://schemas.openxmlformats.org/officeDocument/2006/relationships/font" Target="fonts/Merriweather-italic.fntdata"/><Relationship Id="rId16" Type="http://schemas.openxmlformats.org/officeDocument/2006/relationships/slide" Target="slides/slide11.xml"/><Relationship Id="rId38" Type="http://schemas.openxmlformats.org/officeDocument/2006/relationships/font" Target="fonts/Merriweather-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b8f6dfb746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b8f6dfb746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666666"/>
                </a:solidFill>
                <a:latin typeface="Roboto"/>
                <a:ea typeface="Roboto"/>
                <a:cs typeface="Roboto"/>
                <a:sym typeface="Roboto"/>
              </a:rPr>
              <a:t>According to NASA the approximate weight of the Europa Clipper to be launched in 2024 is around 13,000 lbs or 6,000 kgs.</a:t>
            </a:r>
            <a:endParaRPr sz="1300">
              <a:solidFill>
                <a:srgbClr val="666666"/>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Approximately half of this weight is dedicated to fuel.</a:t>
            </a:r>
            <a:endParaRPr sz="1300">
              <a:solidFill>
                <a:srgbClr val="666666"/>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Exact Numbers: Dry mass = 7,145 lbs (3,241 kg)</a:t>
            </a:r>
            <a:endParaRPr sz="1300">
              <a:solidFill>
                <a:srgbClr val="666666"/>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			     Launch mass = 13,371 lb (6,065 kg)</a:t>
            </a:r>
            <a:endParaRPr sz="1300">
              <a:solidFill>
                <a:srgbClr val="666666"/>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                           Payload mass = 776 lb (352 kg)</a:t>
            </a:r>
            <a:endParaRPr sz="1300">
              <a:solidFill>
                <a:srgbClr val="666666"/>
              </a:solidFill>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b8f6dfb746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b8f6dfb746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b8f6dfb74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b8f6dfb74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93573807faaf4b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93573807faaf4bb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c7eaad165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c7eaad165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b8f6dfb746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b8f6dfb74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b8f6dfb746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b8f6dfb74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c7eaad165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c7eaad165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c7eaad165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c7eaad165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b8f6dfb746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b8f6dfb746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b8f6dfb74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b8f6dfb74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c7eaad165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c7eaad1655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c7eaad1655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c7eaad1655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ca9df96b3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ca9df96b3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ca9df96b39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ca9df96b39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c7eaad165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c7eaad165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ca9df96b39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ca9df96b39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c7eaad165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c7eaad165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c7eaad165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c7eaad165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b8f6dfb7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b8f6dfb7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b8f6dfb74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b8f6dfb74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b8f6dfb74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b8f6dfb74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b8f6dfb74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b8f6dfb74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b8f6dfb74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b8f6dfb74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b8f6dfb74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b8f6dfb74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b8f6dfb74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b8f6dfb74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18.png"/><Relationship Id="rId5"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6.png"/><Relationship Id="rId4" Type="http://schemas.openxmlformats.org/officeDocument/2006/relationships/image" Target="../media/image15.png"/><Relationship Id="rId5"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1.png"/><Relationship Id="rId4" Type="http://schemas.openxmlformats.org/officeDocument/2006/relationships/image" Target="../media/image27.png"/><Relationship Id="rId5"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science.nasa.gov/mission/cassini/spacecraft/cassini-orbiter/magnetometer/" TargetMode="External"/><Relationship Id="rId4" Type="http://schemas.openxmlformats.org/officeDocument/2006/relationships/hyperlink" Target="https://pds-atmospheres.nmsu.edu/data_and_services/atmospheres_data/Cassini/inst-mag.html" TargetMode="External"/><Relationship Id="rId10" Type="http://schemas.openxmlformats.org/officeDocument/2006/relationships/hyperlink" Target="https://europa.nasa.gov/internal_resources/379/ScienceInstruments_031422_Public.pdf" TargetMode="External"/><Relationship Id="rId9" Type="http://schemas.openxmlformats.org/officeDocument/2006/relationships/hyperlink" Target="https://meetingorganizer.copernicus.org/EPSC2014/EPSC2014-229.pdf&amp;lang=en" TargetMode="External"/><Relationship Id="rId5" Type="http://schemas.openxmlformats.org/officeDocument/2006/relationships/hyperlink" Target="https://en.wikipedia.org/wiki/Radar_for_Europa_Assessment_and_Sounding:_Ocean_to_Near-surface" TargetMode="External"/><Relationship Id="rId6" Type="http://schemas.openxmlformats.org/officeDocument/2006/relationships/hyperlink" Target="https://en.wikipedia.org/wiki/Multi-mission_radioisotope_thermoelectric_generator" TargetMode="External"/><Relationship Id="rId7" Type="http://schemas.openxmlformats.org/officeDocument/2006/relationships/hyperlink" Target="https://en.wikipedia.org/wiki/GPHS-RTG" TargetMode="External"/><Relationship Id="rId8" Type="http://schemas.openxmlformats.org/officeDocument/2006/relationships/hyperlink" Target="https://europa.nasa.gov/mission-updates/41/10-things-to-know-about-europa-clippers-science-instrument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
        <p:nvSpPr>
          <p:cNvPr id="64" name="Google Shape;64;p13"/>
          <p:cNvSpPr txBox="1"/>
          <p:nvPr>
            <p:ph idx="4294967295" type="title"/>
          </p:nvPr>
        </p:nvSpPr>
        <p:spPr>
          <a:xfrm>
            <a:off x="530975" y="3489900"/>
            <a:ext cx="7852200" cy="86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Pilum of Europa</a:t>
            </a:r>
            <a:endParaRPr>
              <a:solidFill>
                <a:schemeClr val="lt1"/>
              </a:solidFill>
            </a:endParaRPr>
          </a:p>
          <a:p>
            <a:pPr indent="0" lvl="0" marL="0" rtl="0" algn="l">
              <a:spcBef>
                <a:spcPts val="0"/>
              </a:spcBef>
              <a:spcAft>
                <a:spcPts val="0"/>
              </a:spcAft>
              <a:buNone/>
            </a:pPr>
            <a:r>
              <a:rPr lang="en" sz="2700">
                <a:solidFill>
                  <a:schemeClr val="lt1"/>
                </a:solidFill>
              </a:rPr>
              <a:t>Critical</a:t>
            </a:r>
            <a:r>
              <a:rPr lang="en" sz="2700">
                <a:solidFill>
                  <a:schemeClr val="lt1"/>
                </a:solidFill>
              </a:rPr>
              <a:t> Design Review</a:t>
            </a:r>
            <a:endParaRPr sz="2700">
              <a:solidFill>
                <a:schemeClr val="lt1"/>
              </a:solidFill>
            </a:endParaRPr>
          </a:p>
        </p:txBody>
      </p:sp>
      <p:sp>
        <p:nvSpPr>
          <p:cNvPr id="65" name="Google Shape;65;p13"/>
          <p:cNvSpPr txBox="1"/>
          <p:nvPr>
            <p:ph idx="4294967295" type="subTitle"/>
          </p:nvPr>
        </p:nvSpPr>
        <p:spPr>
          <a:xfrm>
            <a:off x="556325" y="4050651"/>
            <a:ext cx="7801500" cy="7926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sz="1800">
                <a:solidFill>
                  <a:srgbClr val="D9D9D9"/>
                </a:solidFill>
              </a:rPr>
              <a:t> </a:t>
            </a:r>
            <a:endParaRPr sz="1800">
              <a:solidFill>
                <a:srgbClr val="D9D9D9"/>
              </a:solidFill>
            </a:endParaRPr>
          </a:p>
          <a:p>
            <a:pPr indent="0" lvl="0" marL="0" rtl="0" algn="l">
              <a:spcBef>
                <a:spcPts val="1200"/>
              </a:spcBef>
              <a:spcAft>
                <a:spcPts val="1200"/>
              </a:spcAft>
              <a:buNone/>
            </a:pPr>
            <a:r>
              <a:rPr lang="en" sz="1800">
                <a:solidFill>
                  <a:srgbClr val="D9D9D9"/>
                </a:solidFill>
              </a:rPr>
              <a:t>Michael Frank, </a:t>
            </a:r>
            <a:r>
              <a:rPr lang="en" sz="1800">
                <a:solidFill>
                  <a:srgbClr val="D9D9D9"/>
                </a:solidFill>
              </a:rPr>
              <a:t>Jack Morris, Jakob Schlosser, </a:t>
            </a:r>
            <a:r>
              <a:rPr lang="en" sz="1800">
                <a:solidFill>
                  <a:srgbClr val="D9D9D9"/>
                </a:solidFill>
              </a:rPr>
              <a:t>Thomas Todaro</a:t>
            </a:r>
            <a:endParaRPr sz="1800">
              <a:solidFill>
                <a:srgbClr val="D9D9D9"/>
              </a:solidFill>
            </a:endParaRPr>
          </a:p>
        </p:txBody>
      </p:sp>
      <p:cxnSp>
        <p:nvCxnSpPr>
          <p:cNvPr id="66" name="Google Shape;66;p13"/>
          <p:cNvCxnSpPr>
            <a:stCxn id="65" idx="1"/>
          </p:cNvCxnSpPr>
          <p:nvPr/>
        </p:nvCxnSpPr>
        <p:spPr>
          <a:xfrm>
            <a:off x="556325" y="4446951"/>
            <a:ext cx="5512200" cy="34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375300" y="156550"/>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Mass Budget</a:t>
            </a:r>
            <a:endParaRPr/>
          </a:p>
        </p:txBody>
      </p:sp>
      <p:sp>
        <p:nvSpPr>
          <p:cNvPr id="123" name="Google Shape;123;p22"/>
          <p:cNvSpPr txBox="1"/>
          <p:nvPr>
            <p:ph idx="1" type="body"/>
          </p:nvPr>
        </p:nvSpPr>
        <p:spPr>
          <a:xfrm>
            <a:off x="4335675" y="1017800"/>
            <a:ext cx="44967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Approximate mass of Pilum (Probe): 316.24 kg</a:t>
            </a:r>
            <a:endParaRPr/>
          </a:p>
          <a:p>
            <a:pPr indent="0" lvl="0" marL="0" rtl="0" algn="l">
              <a:spcBef>
                <a:spcPts val="1200"/>
              </a:spcBef>
              <a:spcAft>
                <a:spcPts val="0"/>
              </a:spcAft>
              <a:buNone/>
            </a:pPr>
            <a:r>
              <a:rPr lang="en"/>
              <a:t>Approximate</a:t>
            </a:r>
            <a:r>
              <a:rPr lang="en"/>
              <a:t> dry mass of Talos (Satellite): 1982.705 kg</a:t>
            </a:r>
            <a:endParaRPr/>
          </a:p>
          <a:p>
            <a:pPr indent="0" lvl="0" marL="0" rtl="0" algn="l">
              <a:spcBef>
                <a:spcPts val="1200"/>
              </a:spcBef>
              <a:spcAft>
                <a:spcPts val="0"/>
              </a:spcAft>
              <a:buNone/>
            </a:pPr>
            <a:r>
              <a:rPr lang="en"/>
              <a:t>Estimated wet mass of Talos (including Pilum): 4281.65 kg</a:t>
            </a:r>
            <a:endParaRPr/>
          </a:p>
          <a:p>
            <a:pPr indent="0" lvl="0" marL="0" rtl="0" algn="l">
              <a:spcBef>
                <a:spcPts val="1200"/>
              </a:spcBef>
              <a:spcAft>
                <a:spcPts val="1200"/>
              </a:spcAft>
              <a:buNone/>
            </a:pPr>
            <a:r>
              <a:t/>
            </a:r>
            <a:endParaRPr/>
          </a:p>
        </p:txBody>
      </p:sp>
      <p:pic>
        <p:nvPicPr>
          <p:cNvPr id="124" name="Google Shape;124;p22"/>
          <p:cNvPicPr preferRelativeResize="0"/>
          <p:nvPr/>
        </p:nvPicPr>
        <p:blipFill>
          <a:blip r:embed="rId3">
            <a:alphaModFix/>
          </a:blip>
          <a:stretch>
            <a:fillRect/>
          </a:stretch>
        </p:blipFill>
        <p:spPr>
          <a:xfrm>
            <a:off x="59850" y="934550"/>
            <a:ext cx="4220499" cy="3609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Power Budget</a:t>
            </a:r>
            <a:endParaRPr/>
          </a:p>
        </p:txBody>
      </p:sp>
      <p:sp>
        <p:nvSpPr>
          <p:cNvPr id="130" name="Google Shape;130;p23"/>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The power system for Talos is extremely variable based on what devices are currently in use. We calculated for the most extreme power </a:t>
            </a:r>
            <a:r>
              <a:rPr lang="en"/>
              <a:t>usage</a:t>
            </a:r>
            <a:r>
              <a:rPr lang="en"/>
              <a:t> plus ~35% extra for redundancy and a wider range of options when retiring the satellite.</a:t>
            </a:r>
            <a:endParaRPr/>
          </a:p>
          <a:p>
            <a:pPr indent="0" lvl="0" marL="0" rtl="0" algn="l">
              <a:spcBef>
                <a:spcPts val="1200"/>
              </a:spcBef>
              <a:spcAft>
                <a:spcPts val="0"/>
              </a:spcAft>
              <a:buClr>
                <a:schemeClr val="dk1"/>
              </a:buClr>
              <a:buSzPts val="1100"/>
              <a:buFont typeface="Arial"/>
              <a:buNone/>
            </a:pPr>
            <a:r>
              <a:rPr lang="en"/>
              <a:t>For the Pilum, the RTG we equipped it with is already very heavy in comparison to the rest of the probe so we have to be very conservative on power usage. No two science or mechanism systems can run at the same time but if activated in order and separated in procedure, the data collection and transmission should be successful.</a:t>
            </a:r>
            <a:endParaRPr/>
          </a:p>
          <a:p>
            <a:pPr indent="0" lvl="0" marL="0" rtl="0" algn="l">
              <a:spcBef>
                <a:spcPts val="1200"/>
              </a:spcBef>
              <a:spcAft>
                <a:spcPts val="1200"/>
              </a:spcAft>
              <a:buClr>
                <a:schemeClr val="dk1"/>
              </a:buClr>
              <a:buSzPts val="1100"/>
              <a:buFont typeface="Arial"/>
              <a:buNone/>
            </a:pPr>
            <a:r>
              <a:t/>
            </a:r>
            <a:endParaRPr/>
          </a:p>
        </p:txBody>
      </p:sp>
      <p:pic>
        <p:nvPicPr>
          <p:cNvPr id="131" name="Google Shape;131;p23"/>
          <p:cNvPicPr preferRelativeResize="0"/>
          <p:nvPr/>
        </p:nvPicPr>
        <p:blipFill>
          <a:blip r:embed="rId3">
            <a:alphaModFix/>
          </a:blip>
          <a:stretch>
            <a:fillRect/>
          </a:stretch>
        </p:blipFill>
        <p:spPr>
          <a:xfrm>
            <a:off x="81775" y="1109539"/>
            <a:ext cx="4166400" cy="374641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Launch Details</a:t>
            </a:r>
            <a:endParaRPr b="1"/>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NASA Space Launch System (SLS)</a:t>
            </a:r>
            <a:endParaRPr/>
          </a:p>
        </p:txBody>
      </p:sp>
      <p:sp>
        <p:nvSpPr>
          <p:cNvPr id="142" name="Google Shape;142;p25"/>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NASA Space Launch System was designed to take large payloads into deep space and has a maximum launch thrust of 41 MN using block 2 configuration. The launch mass is 2600-2950 metric tons, with the propellant mass about ~50% of that. It can take about 6000 kgs to Jupiter on direct flight.</a:t>
            </a:r>
            <a:endParaRPr/>
          </a:p>
          <a:p>
            <a:pPr indent="0" lvl="0" marL="0" rtl="0" algn="l">
              <a:spcBef>
                <a:spcPts val="1200"/>
              </a:spcBef>
              <a:spcAft>
                <a:spcPts val="1200"/>
              </a:spcAft>
              <a:buNone/>
            </a:pPr>
            <a:r>
              <a:rPr lang="en"/>
              <a:t>The SLS vehicle first stage uses 2 strap on solid rocket boosters in the first stage with Polybutadiene acrylonitrile (PBAN) solid propellant, with a specific impulse of 268s, along with a core booster with 4 RS-25D engines with LOX w/ LH2 propellant that has a specific impulse of 451s.</a:t>
            </a:r>
            <a:endParaRPr/>
          </a:p>
        </p:txBody>
      </p:sp>
      <p:pic>
        <p:nvPicPr>
          <p:cNvPr id="143" name="Google Shape;143;p25"/>
          <p:cNvPicPr preferRelativeResize="0"/>
          <p:nvPr/>
        </p:nvPicPr>
        <p:blipFill>
          <a:blip r:embed="rId3">
            <a:alphaModFix/>
          </a:blip>
          <a:stretch>
            <a:fillRect/>
          </a:stretch>
        </p:blipFill>
        <p:spPr>
          <a:xfrm>
            <a:off x="0" y="2479625"/>
            <a:ext cx="4314648" cy="2680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Launch Details</a:t>
            </a:r>
            <a:endParaRPr/>
          </a:p>
        </p:txBody>
      </p:sp>
      <p:sp>
        <p:nvSpPr>
          <p:cNvPr id="149" name="Google Shape;149;p26"/>
          <p:cNvSpPr txBox="1"/>
          <p:nvPr>
            <p:ph idx="1" type="body"/>
          </p:nvPr>
        </p:nvSpPr>
        <p:spPr>
          <a:xfrm>
            <a:off x="4572000" y="11807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11150" lvl="0" marL="457200" rtl="0" algn="l">
              <a:lnSpc>
                <a:spcPct val="200000"/>
              </a:lnSpc>
              <a:spcBef>
                <a:spcPts val="1200"/>
              </a:spcBef>
              <a:spcAft>
                <a:spcPts val="0"/>
              </a:spcAft>
              <a:buSzPts val="1300"/>
              <a:buChar char="●"/>
            </a:pPr>
            <a:r>
              <a:rPr lang="en"/>
              <a:t>Date: Jan 20 2027</a:t>
            </a:r>
            <a:endParaRPr/>
          </a:p>
          <a:p>
            <a:pPr indent="-311150" lvl="0" marL="457200" rtl="0" algn="l">
              <a:lnSpc>
                <a:spcPct val="200000"/>
              </a:lnSpc>
              <a:spcBef>
                <a:spcPts val="0"/>
              </a:spcBef>
              <a:spcAft>
                <a:spcPts val="0"/>
              </a:spcAft>
              <a:buSzPts val="1300"/>
              <a:buChar char="●"/>
            </a:pPr>
            <a:r>
              <a:rPr lang="en"/>
              <a:t>Launch Site: Cape Canaveral </a:t>
            </a:r>
            <a:endParaRPr/>
          </a:p>
          <a:p>
            <a:pPr indent="-311150" lvl="0" marL="457200" rtl="0" algn="l">
              <a:lnSpc>
                <a:spcPct val="200000"/>
              </a:lnSpc>
              <a:spcBef>
                <a:spcPts val="0"/>
              </a:spcBef>
              <a:spcAft>
                <a:spcPts val="0"/>
              </a:spcAft>
              <a:buSzPts val="1300"/>
              <a:buChar char="●"/>
            </a:pPr>
            <a:r>
              <a:rPr lang="en"/>
              <a:t>Inclination</a:t>
            </a:r>
            <a:r>
              <a:rPr lang="en"/>
              <a:t>: 28.5 Degrees </a:t>
            </a:r>
            <a:endParaRPr/>
          </a:p>
          <a:p>
            <a:pPr indent="-311150" lvl="0" marL="457200" rtl="0" algn="l">
              <a:lnSpc>
                <a:spcPct val="200000"/>
              </a:lnSpc>
              <a:spcBef>
                <a:spcPts val="0"/>
              </a:spcBef>
              <a:spcAft>
                <a:spcPts val="0"/>
              </a:spcAft>
              <a:buSzPts val="1300"/>
              <a:buChar char="●"/>
            </a:pPr>
            <a:r>
              <a:rPr lang="en"/>
              <a:t>Require C3= 25 km^2/sec^2</a:t>
            </a:r>
            <a:endParaRPr/>
          </a:p>
        </p:txBody>
      </p:sp>
      <p:pic>
        <p:nvPicPr>
          <p:cNvPr id="150" name="Google Shape;150;p26"/>
          <p:cNvPicPr preferRelativeResize="0"/>
          <p:nvPr/>
        </p:nvPicPr>
        <p:blipFill>
          <a:blip r:embed="rId3">
            <a:alphaModFix/>
          </a:blip>
          <a:stretch>
            <a:fillRect/>
          </a:stretch>
        </p:blipFill>
        <p:spPr>
          <a:xfrm>
            <a:off x="113025" y="1456801"/>
            <a:ext cx="4103901" cy="2759875"/>
          </a:xfrm>
          <a:prstGeom prst="rect">
            <a:avLst/>
          </a:prstGeom>
          <a:noFill/>
          <a:ln>
            <a:noFill/>
          </a:ln>
        </p:spPr>
      </p:pic>
      <p:pic>
        <p:nvPicPr>
          <p:cNvPr id="151" name="Google Shape;151;p26"/>
          <p:cNvPicPr preferRelativeResize="0"/>
          <p:nvPr/>
        </p:nvPicPr>
        <p:blipFill>
          <a:blip r:embed="rId4">
            <a:alphaModFix/>
          </a:blip>
          <a:stretch>
            <a:fillRect/>
          </a:stretch>
        </p:blipFill>
        <p:spPr>
          <a:xfrm>
            <a:off x="4718595" y="2177100"/>
            <a:ext cx="3873215" cy="27598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7"/>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Systems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283200"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Propulsion- </a:t>
            </a:r>
            <a:r>
              <a:rPr lang="en"/>
              <a:t>Control</a:t>
            </a:r>
            <a:r>
              <a:rPr lang="en"/>
              <a:t> Thrusters</a:t>
            </a:r>
            <a:endParaRPr/>
          </a:p>
        </p:txBody>
      </p:sp>
      <p:sp>
        <p:nvSpPr>
          <p:cNvPr id="162" name="Google Shape;162;p28"/>
          <p:cNvSpPr txBox="1"/>
          <p:nvPr>
            <p:ph idx="1" type="body"/>
          </p:nvPr>
        </p:nvSpPr>
        <p:spPr>
          <a:xfrm>
            <a:off x="4615950" y="466888"/>
            <a:ext cx="41664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R-4D-11</a:t>
            </a:r>
            <a:r>
              <a:rPr lang="en" sz="1500"/>
              <a:t> Engine (Aerojet Rocketdyne) (2)</a:t>
            </a:r>
            <a:endParaRPr sz="1500"/>
          </a:p>
          <a:p>
            <a:pPr indent="-311150" lvl="1" marL="914400" rtl="0" algn="l">
              <a:spcBef>
                <a:spcPts val="0"/>
              </a:spcBef>
              <a:spcAft>
                <a:spcPts val="0"/>
              </a:spcAft>
              <a:buSzPts val="1300"/>
              <a:buChar char="○"/>
            </a:pPr>
            <a:r>
              <a:rPr lang="en" sz="1300"/>
              <a:t>Bi-Propellant: 378-511N Thrust</a:t>
            </a:r>
            <a:endParaRPr sz="1300"/>
          </a:p>
          <a:p>
            <a:pPr indent="-311150" lvl="1" marL="914400" rtl="0" algn="l">
              <a:spcBef>
                <a:spcPts val="0"/>
              </a:spcBef>
              <a:spcAft>
                <a:spcPts val="0"/>
              </a:spcAft>
              <a:buSzPts val="1300"/>
              <a:buChar char="○"/>
            </a:pPr>
            <a:r>
              <a:rPr lang="en" sz="1300"/>
              <a:t>Fuel: </a:t>
            </a:r>
            <a:r>
              <a:rPr lang="en" sz="1300"/>
              <a:t>Monomethylhydrazine</a:t>
            </a:r>
            <a:endParaRPr sz="1300"/>
          </a:p>
          <a:p>
            <a:pPr indent="-311150" lvl="1" marL="914400" rtl="0" algn="l">
              <a:spcBef>
                <a:spcPts val="0"/>
              </a:spcBef>
              <a:spcAft>
                <a:spcPts val="0"/>
              </a:spcAft>
              <a:buSzPts val="1300"/>
              <a:buChar char="○"/>
            </a:pPr>
            <a:r>
              <a:rPr lang="en" sz="1300"/>
              <a:t>Oxidizer: Nitrogen Tetroxide</a:t>
            </a:r>
            <a:endParaRPr sz="1300"/>
          </a:p>
          <a:p>
            <a:pPr indent="-311150" lvl="1" marL="914400" rtl="0" algn="l">
              <a:spcBef>
                <a:spcPts val="0"/>
              </a:spcBef>
              <a:spcAft>
                <a:spcPts val="0"/>
              </a:spcAft>
              <a:buSzPts val="1300"/>
              <a:buChar char="○"/>
            </a:pPr>
            <a:r>
              <a:rPr lang="en" sz="1300"/>
              <a:t>~4kg each nose cone</a:t>
            </a:r>
            <a:endParaRPr sz="1300"/>
          </a:p>
          <a:p>
            <a:pPr indent="-311150" lvl="1" marL="914400" rtl="0" algn="l">
              <a:spcBef>
                <a:spcPts val="0"/>
              </a:spcBef>
              <a:spcAft>
                <a:spcPts val="0"/>
              </a:spcAft>
              <a:buSzPts val="1300"/>
              <a:buChar char="○"/>
            </a:pPr>
            <a:r>
              <a:rPr lang="en" sz="1300"/>
              <a:t>Used for small adjustments and </a:t>
            </a:r>
            <a:r>
              <a:rPr lang="en" sz="1300"/>
              <a:t>the</a:t>
            </a:r>
            <a:r>
              <a:rPr lang="en" sz="1300"/>
              <a:t> capture maneuver.</a:t>
            </a:r>
            <a:endParaRPr sz="1300"/>
          </a:p>
          <a:p>
            <a:pPr indent="-311150" lvl="1" marL="914400" rtl="0" algn="l">
              <a:spcBef>
                <a:spcPts val="0"/>
              </a:spcBef>
              <a:spcAft>
                <a:spcPts val="0"/>
              </a:spcAft>
              <a:buSzPts val="1300"/>
              <a:buChar char="○"/>
            </a:pPr>
            <a:r>
              <a:rPr lang="en" sz="1300"/>
              <a:t>Second</a:t>
            </a:r>
            <a:r>
              <a:rPr lang="en" sz="1300"/>
              <a:t> thruster for redundancy.</a:t>
            </a:r>
            <a:endParaRPr sz="1300"/>
          </a:p>
          <a:p>
            <a:pPr indent="-311150" lvl="1" marL="914400" rtl="0" algn="l">
              <a:spcBef>
                <a:spcPts val="0"/>
              </a:spcBef>
              <a:spcAft>
                <a:spcPts val="0"/>
              </a:spcAft>
              <a:buSzPts val="1300"/>
              <a:buChar char="○"/>
            </a:pPr>
            <a:r>
              <a:rPr lang="en" sz="1300"/>
              <a:t>Isp=312 seconds</a:t>
            </a:r>
            <a:endParaRPr sz="1300"/>
          </a:p>
          <a:p>
            <a:pPr indent="-311150" lvl="1" marL="914400" rtl="0" algn="l">
              <a:spcBef>
                <a:spcPts val="0"/>
              </a:spcBef>
              <a:spcAft>
                <a:spcPts val="0"/>
              </a:spcAft>
              <a:buSzPts val="1300"/>
              <a:buChar char="○"/>
            </a:pPr>
            <a:r>
              <a:rPr lang="en" sz="1300"/>
              <a:t>Total Delta V: 2120.8 m/s</a:t>
            </a:r>
            <a:endParaRPr sz="1300"/>
          </a:p>
        </p:txBody>
      </p:sp>
      <p:pic>
        <p:nvPicPr>
          <p:cNvPr id="163" name="Google Shape;163;p28"/>
          <p:cNvPicPr preferRelativeResize="0"/>
          <p:nvPr/>
        </p:nvPicPr>
        <p:blipFill rotWithShape="1">
          <a:blip r:embed="rId3">
            <a:alphaModFix/>
          </a:blip>
          <a:srcRect b="1475" l="1624" r="2268" t="2054"/>
          <a:stretch/>
        </p:blipFill>
        <p:spPr>
          <a:xfrm>
            <a:off x="429150" y="1673981"/>
            <a:ext cx="3306650" cy="31110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Guidance, Control, and Navigation</a:t>
            </a:r>
            <a:endParaRPr/>
          </a:p>
        </p:txBody>
      </p:sp>
      <p:sp>
        <p:nvSpPr>
          <p:cNvPr id="169" name="Google Shape;169;p2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t>Reaction Wheels (4)</a:t>
            </a:r>
            <a:endParaRPr/>
          </a:p>
          <a:p>
            <a:pPr indent="-311150" lvl="0" marL="457200" rtl="0" algn="l">
              <a:lnSpc>
                <a:spcPct val="100000"/>
              </a:lnSpc>
              <a:spcBef>
                <a:spcPts val="1200"/>
              </a:spcBef>
              <a:spcAft>
                <a:spcPts val="0"/>
              </a:spcAft>
              <a:buSzPts val="1300"/>
              <a:buChar char="-"/>
            </a:pPr>
            <a:r>
              <a:rPr lang="en"/>
              <a:t>HR16 by Honeywell</a:t>
            </a:r>
            <a:endParaRPr/>
          </a:p>
          <a:p>
            <a:pPr indent="-311150" lvl="0" marL="457200" rtl="0" algn="l">
              <a:lnSpc>
                <a:spcPct val="100000"/>
              </a:lnSpc>
              <a:spcBef>
                <a:spcPts val="0"/>
              </a:spcBef>
              <a:spcAft>
                <a:spcPts val="0"/>
              </a:spcAft>
              <a:buSzPts val="1300"/>
              <a:buChar char="-"/>
            </a:pPr>
            <a:r>
              <a:rPr lang="en"/>
              <a:t>Momentum Storage: 100 Nms</a:t>
            </a:r>
            <a:endParaRPr/>
          </a:p>
          <a:p>
            <a:pPr indent="-311150" lvl="0" marL="457200" rtl="0" algn="l">
              <a:lnSpc>
                <a:spcPct val="100000"/>
              </a:lnSpc>
              <a:spcBef>
                <a:spcPts val="0"/>
              </a:spcBef>
              <a:spcAft>
                <a:spcPts val="0"/>
              </a:spcAft>
              <a:buSzPts val="1300"/>
              <a:buChar char="-"/>
            </a:pPr>
            <a:r>
              <a:rPr lang="en"/>
              <a:t>Mass : 12kg each</a:t>
            </a:r>
            <a:endParaRPr/>
          </a:p>
          <a:p>
            <a:pPr indent="-311150" lvl="0" marL="457200" rtl="0" algn="l">
              <a:lnSpc>
                <a:spcPct val="100000"/>
              </a:lnSpc>
              <a:spcBef>
                <a:spcPts val="0"/>
              </a:spcBef>
              <a:spcAft>
                <a:spcPts val="0"/>
              </a:spcAft>
              <a:buSzPts val="1300"/>
              <a:buChar char="-"/>
            </a:pPr>
            <a:r>
              <a:rPr lang="en"/>
              <a:t>Power: 105W Max (&lt;22W in Steady State)</a:t>
            </a:r>
            <a:endParaRPr/>
          </a:p>
          <a:p>
            <a:pPr indent="0" lvl="0" marL="0" rtl="0" algn="l">
              <a:lnSpc>
                <a:spcPct val="100000"/>
              </a:lnSpc>
              <a:spcBef>
                <a:spcPts val="1200"/>
              </a:spcBef>
              <a:spcAft>
                <a:spcPts val="0"/>
              </a:spcAft>
              <a:buNone/>
            </a:pPr>
            <a:r>
              <a:rPr lang="en"/>
              <a:t>Star Tracker &amp; Attitude Tracker (2 each)</a:t>
            </a:r>
            <a:endParaRPr/>
          </a:p>
          <a:p>
            <a:pPr indent="-311150" lvl="0" marL="457200" rtl="0" algn="l">
              <a:lnSpc>
                <a:spcPct val="100000"/>
              </a:lnSpc>
              <a:spcBef>
                <a:spcPts val="1200"/>
              </a:spcBef>
              <a:spcAft>
                <a:spcPts val="0"/>
              </a:spcAft>
              <a:buSzPts val="1300"/>
              <a:buChar char="-"/>
            </a:pPr>
            <a:r>
              <a:rPr lang="en"/>
              <a:t>ST-16RT2 by Rocket Lab</a:t>
            </a:r>
            <a:endParaRPr/>
          </a:p>
          <a:p>
            <a:pPr indent="-311150" lvl="0" marL="457200" rtl="0" algn="l">
              <a:lnSpc>
                <a:spcPct val="100000"/>
              </a:lnSpc>
              <a:spcBef>
                <a:spcPts val="0"/>
              </a:spcBef>
              <a:spcAft>
                <a:spcPts val="0"/>
              </a:spcAft>
              <a:buSzPts val="1300"/>
              <a:buChar char="-"/>
            </a:pPr>
            <a:r>
              <a:rPr lang="en"/>
              <a:t>Guides us near to Europa/makes sure our attitude is correct.</a:t>
            </a:r>
            <a:endParaRPr/>
          </a:p>
          <a:p>
            <a:pPr indent="-311150" lvl="0" marL="457200" rtl="0" algn="l">
              <a:lnSpc>
                <a:spcPct val="100000"/>
              </a:lnSpc>
              <a:spcBef>
                <a:spcPts val="0"/>
              </a:spcBef>
              <a:spcAft>
                <a:spcPts val="0"/>
              </a:spcAft>
              <a:buSzPts val="1300"/>
              <a:buChar char="-"/>
            </a:pPr>
            <a:r>
              <a:rPr lang="en"/>
              <a:t>Mass: 235 grams x 2(need two for </a:t>
            </a:r>
            <a:r>
              <a:rPr lang="en"/>
              <a:t>redundancy</a:t>
            </a:r>
            <a:r>
              <a:rPr lang="en"/>
              <a:t>)</a:t>
            </a:r>
            <a:endParaRPr/>
          </a:p>
          <a:p>
            <a:pPr indent="-311150" lvl="0" marL="457200" rtl="0" algn="l">
              <a:lnSpc>
                <a:spcPct val="100000"/>
              </a:lnSpc>
              <a:spcBef>
                <a:spcPts val="0"/>
              </a:spcBef>
              <a:spcAft>
                <a:spcPts val="0"/>
              </a:spcAft>
              <a:buSzPts val="1300"/>
              <a:buChar char="-"/>
            </a:pPr>
            <a:r>
              <a:rPr lang="en"/>
              <a:t>Power: 1W x 2 of power</a:t>
            </a:r>
            <a:endParaRPr/>
          </a:p>
          <a:p>
            <a:pPr indent="-311150" lvl="0" marL="457200" rtl="0" algn="l">
              <a:lnSpc>
                <a:spcPct val="100000"/>
              </a:lnSpc>
              <a:spcBef>
                <a:spcPts val="0"/>
              </a:spcBef>
              <a:spcAft>
                <a:spcPts val="0"/>
              </a:spcAft>
              <a:buSzPts val="1300"/>
              <a:buChar char="-"/>
            </a:pPr>
            <a:r>
              <a:rPr lang="en"/>
              <a:t>ST-16HV by Rocket Lab uses data from tracker to determine attitude</a:t>
            </a:r>
            <a:endParaRPr/>
          </a:p>
          <a:p>
            <a:pPr indent="-311150" lvl="0" marL="457200" rtl="0" algn="l">
              <a:lnSpc>
                <a:spcPct val="100000"/>
              </a:lnSpc>
              <a:spcBef>
                <a:spcPts val="0"/>
              </a:spcBef>
              <a:spcAft>
                <a:spcPts val="0"/>
              </a:spcAft>
              <a:buSzPts val="1300"/>
              <a:buChar char="-"/>
            </a:pPr>
            <a:r>
              <a:rPr lang="en"/>
              <a:t>Mass: 148 grams x 2 (need two for redundancy)</a:t>
            </a:r>
            <a:endParaRPr/>
          </a:p>
          <a:p>
            <a:pPr indent="-311150" lvl="0" marL="457200" rtl="0" algn="l">
              <a:lnSpc>
                <a:spcPct val="100000"/>
              </a:lnSpc>
              <a:spcBef>
                <a:spcPts val="0"/>
              </a:spcBef>
              <a:spcAft>
                <a:spcPts val="0"/>
              </a:spcAft>
              <a:buSzPts val="1300"/>
              <a:buChar char="-"/>
            </a:pPr>
            <a:r>
              <a:rPr lang="en"/>
              <a:t>Power: 1W x 2 of power per</a:t>
            </a:r>
            <a:endParaRPr/>
          </a:p>
        </p:txBody>
      </p:sp>
      <p:pic>
        <p:nvPicPr>
          <p:cNvPr id="170" name="Google Shape;170;p29"/>
          <p:cNvPicPr preferRelativeResize="0"/>
          <p:nvPr/>
        </p:nvPicPr>
        <p:blipFill>
          <a:blip r:embed="rId3">
            <a:alphaModFix/>
          </a:blip>
          <a:stretch>
            <a:fillRect/>
          </a:stretch>
        </p:blipFill>
        <p:spPr>
          <a:xfrm>
            <a:off x="263950" y="3350300"/>
            <a:ext cx="1722259" cy="1828875"/>
          </a:xfrm>
          <a:prstGeom prst="rect">
            <a:avLst/>
          </a:prstGeom>
          <a:noFill/>
          <a:ln>
            <a:noFill/>
          </a:ln>
        </p:spPr>
      </p:pic>
      <p:pic>
        <p:nvPicPr>
          <p:cNvPr id="171" name="Google Shape;171;p29"/>
          <p:cNvPicPr preferRelativeResize="0"/>
          <p:nvPr/>
        </p:nvPicPr>
        <p:blipFill>
          <a:blip r:embed="rId4">
            <a:alphaModFix/>
          </a:blip>
          <a:stretch>
            <a:fillRect/>
          </a:stretch>
        </p:blipFill>
        <p:spPr>
          <a:xfrm>
            <a:off x="2269025" y="3314625"/>
            <a:ext cx="1828875" cy="1828875"/>
          </a:xfrm>
          <a:prstGeom prst="rect">
            <a:avLst/>
          </a:prstGeom>
          <a:noFill/>
          <a:ln>
            <a:noFill/>
          </a:ln>
        </p:spPr>
      </p:pic>
      <p:pic>
        <p:nvPicPr>
          <p:cNvPr id="172" name="Google Shape;172;p29"/>
          <p:cNvPicPr preferRelativeResize="0"/>
          <p:nvPr/>
        </p:nvPicPr>
        <p:blipFill>
          <a:blip r:embed="rId5">
            <a:alphaModFix/>
          </a:blip>
          <a:stretch>
            <a:fillRect/>
          </a:stretch>
        </p:blipFill>
        <p:spPr>
          <a:xfrm>
            <a:off x="793375" y="1540550"/>
            <a:ext cx="2743200" cy="1809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On-Board Processing</a:t>
            </a:r>
            <a:endParaRPr/>
          </a:p>
        </p:txBody>
      </p:sp>
      <p:sp>
        <p:nvSpPr>
          <p:cNvPr id="178" name="Google Shape;178;p3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SpaceCloud® iX5-106 (Talos)</a:t>
            </a:r>
            <a:endParaRPr/>
          </a:p>
          <a:p>
            <a:pPr indent="-298450" lvl="1" marL="914400" rtl="0" algn="l">
              <a:spcBef>
                <a:spcPts val="0"/>
              </a:spcBef>
              <a:spcAft>
                <a:spcPts val="0"/>
              </a:spcAft>
              <a:buSzPts val="1100"/>
              <a:buChar char="-"/>
            </a:pPr>
            <a:r>
              <a:rPr lang="en"/>
              <a:t>Weight: 4.5kgs</a:t>
            </a:r>
            <a:endParaRPr/>
          </a:p>
          <a:p>
            <a:pPr indent="-298450" lvl="1" marL="914400" rtl="0" algn="l">
              <a:spcBef>
                <a:spcPts val="0"/>
              </a:spcBef>
              <a:spcAft>
                <a:spcPts val="0"/>
              </a:spcAft>
              <a:buSzPts val="1100"/>
              <a:buChar char="-"/>
            </a:pPr>
            <a:r>
              <a:rPr lang="en"/>
              <a:t>Power Consumption: 10-30W depending on usage.</a:t>
            </a:r>
            <a:endParaRPr/>
          </a:p>
          <a:p>
            <a:pPr indent="-298450" lvl="1" marL="914400" rtl="0" algn="l">
              <a:spcBef>
                <a:spcPts val="0"/>
              </a:spcBef>
              <a:spcAft>
                <a:spcPts val="0"/>
              </a:spcAft>
              <a:buSzPts val="1100"/>
              <a:buChar char="-"/>
            </a:pPr>
            <a:r>
              <a:rPr lang="en"/>
              <a:t>Storage: 2 x 120 GB SATA SSD.</a:t>
            </a:r>
            <a:endParaRPr/>
          </a:p>
          <a:p>
            <a:pPr indent="-311150" lvl="0" marL="457200" rtl="0" algn="l">
              <a:spcBef>
                <a:spcPts val="0"/>
              </a:spcBef>
              <a:spcAft>
                <a:spcPts val="0"/>
              </a:spcAft>
              <a:buSzPts val="1300"/>
              <a:buChar char="-"/>
            </a:pPr>
            <a:r>
              <a:rPr lang="en"/>
              <a:t>Used for On Board Processing along with data storage and communication. </a:t>
            </a:r>
            <a:endParaRPr/>
          </a:p>
          <a:p>
            <a:pPr indent="-311150" lvl="0" marL="457200" rtl="0" algn="l">
              <a:spcBef>
                <a:spcPts val="0"/>
              </a:spcBef>
              <a:spcAft>
                <a:spcPts val="0"/>
              </a:spcAft>
              <a:buSzPts val="1300"/>
              <a:buChar char="-"/>
            </a:pPr>
            <a:r>
              <a:rPr lang="en"/>
              <a:t>Will handle all communication between devices and computing power for the devices on board.</a:t>
            </a:r>
            <a:endParaRPr/>
          </a:p>
          <a:p>
            <a:pPr indent="-311150" lvl="0" marL="457200" rtl="0" algn="l">
              <a:spcBef>
                <a:spcPts val="0"/>
              </a:spcBef>
              <a:spcAft>
                <a:spcPts val="0"/>
              </a:spcAft>
              <a:buSzPts val="1300"/>
              <a:buChar char="-"/>
            </a:pPr>
            <a:r>
              <a:rPr lang="en"/>
              <a:t>Kryten-M3 (Pilum)</a:t>
            </a:r>
            <a:endParaRPr/>
          </a:p>
          <a:p>
            <a:pPr indent="-298450" lvl="1" marL="914400" rtl="0" algn="l">
              <a:spcBef>
                <a:spcPts val="0"/>
              </a:spcBef>
              <a:spcAft>
                <a:spcPts val="0"/>
              </a:spcAft>
              <a:buSzPts val="1100"/>
              <a:buChar char="-"/>
            </a:pPr>
            <a:r>
              <a:rPr lang="en"/>
              <a:t>Weight: 61.69 grams</a:t>
            </a:r>
            <a:endParaRPr/>
          </a:p>
          <a:p>
            <a:pPr indent="-298450" lvl="1" marL="914400" rtl="0" algn="l">
              <a:spcBef>
                <a:spcPts val="0"/>
              </a:spcBef>
              <a:spcAft>
                <a:spcPts val="0"/>
              </a:spcAft>
              <a:buSzPts val="1100"/>
              <a:buChar char="-"/>
            </a:pPr>
            <a:r>
              <a:rPr lang="en"/>
              <a:t>Power Consumption: </a:t>
            </a:r>
            <a:r>
              <a:rPr lang="en"/>
              <a:t>400 mW - 1W max</a:t>
            </a:r>
            <a:endParaRPr/>
          </a:p>
          <a:p>
            <a:pPr indent="-298450" lvl="1" marL="914400" rtl="0" algn="l">
              <a:spcBef>
                <a:spcPts val="0"/>
              </a:spcBef>
              <a:spcAft>
                <a:spcPts val="0"/>
              </a:spcAft>
              <a:buSzPts val="1100"/>
              <a:buChar char="-"/>
            </a:pPr>
            <a:r>
              <a:rPr lang="en"/>
              <a:t>Storage: 4 GB</a:t>
            </a:r>
            <a:endParaRPr/>
          </a:p>
          <a:p>
            <a:pPr indent="-311150" lvl="0" marL="457200" rtl="0" algn="l">
              <a:spcBef>
                <a:spcPts val="0"/>
              </a:spcBef>
              <a:spcAft>
                <a:spcPts val="0"/>
              </a:spcAft>
              <a:buSzPts val="1300"/>
              <a:buChar char="-"/>
            </a:pPr>
            <a:r>
              <a:rPr lang="en"/>
              <a:t>All Are Radiation Hardened/Resistant</a:t>
            </a:r>
            <a:endParaRPr/>
          </a:p>
        </p:txBody>
      </p:sp>
      <p:pic>
        <p:nvPicPr>
          <p:cNvPr id="179" name="Google Shape;179;p30"/>
          <p:cNvPicPr preferRelativeResize="0"/>
          <p:nvPr/>
        </p:nvPicPr>
        <p:blipFill>
          <a:blip r:embed="rId3">
            <a:alphaModFix/>
          </a:blip>
          <a:stretch>
            <a:fillRect/>
          </a:stretch>
        </p:blipFill>
        <p:spPr>
          <a:xfrm>
            <a:off x="4800" y="2055100"/>
            <a:ext cx="4320350" cy="2874425"/>
          </a:xfrm>
          <a:prstGeom prst="rect">
            <a:avLst/>
          </a:prstGeom>
          <a:noFill/>
          <a:ln>
            <a:noFill/>
          </a:ln>
        </p:spPr>
      </p:pic>
      <p:pic>
        <p:nvPicPr>
          <p:cNvPr id="180" name="Google Shape;180;p30"/>
          <p:cNvPicPr preferRelativeResize="0"/>
          <p:nvPr/>
        </p:nvPicPr>
        <p:blipFill>
          <a:blip r:embed="rId4">
            <a:alphaModFix/>
          </a:blip>
          <a:stretch>
            <a:fillRect/>
          </a:stretch>
        </p:blipFill>
        <p:spPr>
          <a:xfrm>
            <a:off x="2636875" y="314650"/>
            <a:ext cx="1381350" cy="14759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Telemetry, Tracking, &amp;        </a:t>
            </a:r>
            <a:r>
              <a:rPr lang="en"/>
              <a:t>Communication</a:t>
            </a:r>
            <a:endParaRPr/>
          </a:p>
        </p:txBody>
      </p:sp>
      <p:sp>
        <p:nvSpPr>
          <p:cNvPr id="186" name="Google Shape;186;p31"/>
          <p:cNvSpPr txBox="1"/>
          <p:nvPr>
            <p:ph idx="1" type="body"/>
          </p:nvPr>
        </p:nvSpPr>
        <p:spPr>
          <a:xfrm>
            <a:off x="4461800" y="500925"/>
            <a:ext cx="4514400" cy="4098600"/>
          </a:xfrm>
          <a:prstGeom prst="rect">
            <a:avLst/>
          </a:prstGeom>
        </p:spPr>
        <p:txBody>
          <a:bodyPr anchorCtr="0" anchor="t" bIns="91425" lIns="91425" spcFirstLastPara="1" rIns="91425" wrap="square" tIns="91425">
            <a:normAutofit fontScale="85000" lnSpcReduction="10000"/>
          </a:bodyPr>
          <a:lstStyle/>
          <a:p>
            <a:pPr indent="-298767" lvl="0" marL="457200" rtl="0" algn="l">
              <a:spcBef>
                <a:spcPts val="0"/>
              </a:spcBef>
              <a:spcAft>
                <a:spcPts val="0"/>
              </a:spcAft>
              <a:buSzPct val="100000"/>
              <a:buChar char="-"/>
            </a:pPr>
            <a:r>
              <a:rPr lang="en"/>
              <a:t>The satellite will use a X band radio frequency of 8.4 GHz and a Ka band radio frequency of 32 GHz. </a:t>
            </a:r>
            <a:endParaRPr/>
          </a:p>
          <a:p>
            <a:pPr indent="-298767" lvl="0" marL="457200" rtl="0" algn="l">
              <a:spcBef>
                <a:spcPts val="0"/>
              </a:spcBef>
              <a:spcAft>
                <a:spcPts val="0"/>
              </a:spcAft>
              <a:buSzPct val="100000"/>
              <a:buChar char="-"/>
            </a:pPr>
            <a:r>
              <a:rPr lang="en"/>
              <a:t>Probe will use UHF band radio frequency of 3 GHz.</a:t>
            </a:r>
            <a:endParaRPr/>
          </a:p>
          <a:p>
            <a:pPr indent="-298767" lvl="0" marL="457200" rtl="0" algn="l">
              <a:spcBef>
                <a:spcPts val="0"/>
              </a:spcBef>
              <a:spcAft>
                <a:spcPts val="0"/>
              </a:spcAft>
              <a:buSzPct val="100000"/>
              <a:buChar char="-"/>
            </a:pPr>
            <a:r>
              <a:rPr lang="en"/>
              <a:t>Frequency Band Selection approved by The National Telecommunications and Information Administration (NTIA).</a:t>
            </a:r>
            <a:endParaRPr/>
          </a:p>
          <a:p>
            <a:pPr indent="-298767" lvl="0" marL="457200" rtl="0" algn="l">
              <a:spcBef>
                <a:spcPts val="0"/>
              </a:spcBef>
              <a:spcAft>
                <a:spcPts val="0"/>
              </a:spcAft>
              <a:buSzPct val="100000"/>
              <a:buChar char="-"/>
            </a:pPr>
            <a:r>
              <a:rPr lang="en"/>
              <a:t>The modulation technique for both the uplink and downlink will use Quadrature Phase-Shift Keying (QPSK) to support high data rates, the best power efficiency possible, and relatively narrow main lobe width</a:t>
            </a:r>
            <a:endParaRPr/>
          </a:p>
          <a:p>
            <a:pPr indent="-298767" lvl="0" marL="457200" rtl="0" algn="l">
              <a:spcBef>
                <a:spcPts val="0"/>
              </a:spcBef>
              <a:spcAft>
                <a:spcPts val="0"/>
              </a:spcAft>
              <a:buSzPct val="100000"/>
              <a:buChar char="-"/>
            </a:pPr>
            <a:r>
              <a:rPr lang="en"/>
              <a:t>A 3m diameter High gain to High gain antenna for satellite</a:t>
            </a:r>
            <a:endParaRPr/>
          </a:p>
          <a:p>
            <a:pPr indent="-298767" lvl="0" marL="457200" rtl="0" algn="l">
              <a:spcBef>
                <a:spcPts val="0"/>
              </a:spcBef>
              <a:spcAft>
                <a:spcPts val="0"/>
              </a:spcAft>
              <a:buSzPct val="100000"/>
              <a:buChar char="-"/>
            </a:pPr>
            <a:r>
              <a:rPr lang="en"/>
              <a:t>Low and high gain antennas on probe.</a:t>
            </a:r>
            <a:endParaRPr/>
          </a:p>
          <a:p>
            <a:pPr indent="0" lvl="0" marL="457200" rtl="0" algn="l">
              <a:spcBef>
                <a:spcPts val="1200"/>
              </a:spcBef>
              <a:spcAft>
                <a:spcPts val="0"/>
              </a:spcAft>
              <a:buNone/>
            </a:pPr>
            <a:r>
              <a:t/>
            </a:r>
            <a:endParaRPr/>
          </a:p>
          <a:p>
            <a:pPr indent="-298767" lvl="0" marL="457200" rtl="0" algn="l">
              <a:spcBef>
                <a:spcPts val="1200"/>
              </a:spcBef>
              <a:spcAft>
                <a:spcPts val="0"/>
              </a:spcAft>
              <a:buSzPct val="100000"/>
              <a:buChar char="-"/>
            </a:pPr>
            <a:r>
              <a:rPr lang="en"/>
              <a:t>Peak Operating Power High Gain Antenna: 30 W</a:t>
            </a:r>
            <a:endParaRPr/>
          </a:p>
          <a:p>
            <a:pPr indent="-298767" lvl="0" marL="457200" rtl="0" algn="l">
              <a:spcBef>
                <a:spcPts val="0"/>
              </a:spcBef>
              <a:spcAft>
                <a:spcPts val="0"/>
              </a:spcAft>
              <a:buSzPct val="100000"/>
              <a:buChar char="-"/>
            </a:pPr>
            <a:r>
              <a:rPr lang="en"/>
              <a:t>Mass of High Gain Antenna: 120 kg</a:t>
            </a:r>
            <a:endParaRPr/>
          </a:p>
          <a:p>
            <a:pPr indent="-298767" lvl="0" marL="457200" rtl="0" algn="l">
              <a:spcBef>
                <a:spcPts val="0"/>
              </a:spcBef>
              <a:spcAft>
                <a:spcPts val="0"/>
              </a:spcAft>
              <a:buSzPct val="100000"/>
              <a:buChar char="-"/>
            </a:pPr>
            <a:r>
              <a:rPr lang="en"/>
              <a:t>Peak Operating Power Low Gain Antenna: 15 W (2, one for Pilum)</a:t>
            </a:r>
            <a:endParaRPr/>
          </a:p>
          <a:p>
            <a:pPr indent="-298767" lvl="0" marL="457200" rtl="0" algn="l">
              <a:spcBef>
                <a:spcPts val="0"/>
              </a:spcBef>
              <a:spcAft>
                <a:spcPts val="0"/>
              </a:spcAft>
              <a:buSzPct val="100000"/>
              <a:buChar char="-"/>
            </a:pPr>
            <a:r>
              <a:rPr lang="en"/>
              <a:t>Mass of Low Gain Antenna: 30 kg (2, one for Pilum)</a:t>
            </a:r>
            <a:endParaRPr/>
          </a:p>
          <a:p>
            <a:pPr indent="0" lvl="0" marL="457200" rtl="0" algn="l">
              <a:spcBef>
                <a:spcPts val="1200"/>
              </a:spcBef>
              <a:spcAft>
                <a:spcPts val="1200"/>
              </a:spcAft>
              <a:buNone/>
            </a:pPr>
            <a:r>
              <a:t/>
            </a:r>
            <a:endParaRPr/>
          </a:p>
        </p:txBody>
      </p:sp>
      <p:pic>
        <p:nvPicPr>
          <p:cNvPr id="187" name="Google Shape;187;p31"/>
          <p:cNvPicPr preferRelativeResize="0"/>
          <p:nvPr/>
        </p:nvPicPr>
        <p:blipFill>
          <a:blip r:embed="rId3">
            <a:alphaModFix/>
          </a:blip>
          <a:stretch>
            <a:fillRect/>
          </a:stretch>
        </p:blipFill>
        <p:spPr>
          <a:xfrm>
            <a:off x="311725" y="2021500"/>
            <a:ext cx="3706501" cy="277988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Europa</a:t>
            </a:r>
            <a:endParaRPr/>
          </a:p>
        </p:txBody>
      </p:sp>
      <p:sp>
        <p:nvSpPr>
          <p:cNvPr id="72" name="Google Shape;72;p14"/>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en"/>
              <a:t>Europa is the 6th closest moon of Jupiter with an orbital radius of ~671,000 km, period of ~84 hours, and is Jovian-synchronous, meaning, like our moon, the same half of Europa faces Jupiter at all times. Its size is about 90% of our moon's size meaning if gravitational acceleration is only 1.315m/s^2. Its surface is covered in a thick layer, ~15-25 km of ice other than potential water vents that were seen by Hubble to be spewing liquid particulate into the space around it. Europa’s extremely thin, oxygen rich atmosphere and presence of water, even in solid form, open up the possibility of discovering signs of life.</a:t>
            </a:r>
            <a:endParaRPr/>
          </a:p>
        </p:txBody>
      </p:sp>
      <p:pic>
        <p:nvPicPr>
          <p:cNvPr id="73" name="Google Shape;73;p14"/>
          <p:cNvPicPr preferRelativeResize="0"/>
          <p:nvPr/>
        </p:nvPicPr>
        <p:blipFill rotWithShape="1">
          <a:blip r:embed="rId3">
            <a:alphaModFix/>
          </a:blip>
          <a:srcRect b="-6141" l="-1695" r="-1685" t="-6141"/>
          <a:stretch/>
        </p:blipFill>
        <p:spPr>
          <a:xfrm>
            <a:off x="-59062" y="1942075"/>
            <a:ext cx="4448077" cy="33971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Power Generation and Storage</a:t>
            </a:r>
            <a:endParaRPr/>
          </a:p>
        </p:txBody>
      </p:sp>
      <p:sp>
        <p:nvSpPr>
          <p:cNvPr id="193" name="Google Shape;193;p32"/>
          <p:cNvSpPr txBox="1"/>
          <p:nvPr>
            <p:ph idx="1" type="body"/>
          </p:nvPr>
        </p:nvSpPr>
        <p:spPr>
          <a:xfrm>
            <a:off x="4325500" y="59600"/>
            <a:ext cx="4754100" cy="5423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05"/>
              <a:buNone/>
            </a:pPr>
            <a:r>
              <a:rPr lang="en" sz="914"/>
              <a:t>Talos: </a:t>
            </a:r>
            <a:endParaRPr sz="914"/>
          </a:p>
          <a:p>
            <a:pPr indent="-286702" lvl="0" marL="457200" rtl="0" algn="l">
              <a:lnSpc>
                <a:spcPct val="95000"/>
              </a:lnSpc>
              <a:spcBef>
                <a:spcPts val="1200"/>
              </a:spcBef>
              <a:spcAft>
                <a:spcPts val="0"/>
              </a:spcAft>
              <a:buSzPts val="915"/>
              <a:buChar char="●"/>
            </a:pPr>
            <a:r>
              <a:rPr lang="en" sz="914"/>
              <a:t>Power Generation:</a:t>
            </a:r>
            <a:endParaRPr sz="914"/>
          </a:p>
          <a:p>
            <a:pPr indent="-283210" lvl="1" marL="914400" rtl="0" algn="l">
              <a:lnSpc>
                <a:spcPct val="95000"/>
              </a:lnSpc>
              <a:spcBef>
                <a:spcPts val="0"/>
              </a:spcBef>
              <a:spcAft>
                <a:spcPts val="0"/>
              </a:spcAft>
              <a:buSzPts val="860"/>
              <a:buChar char="○"/>
            </a:pPr>
            <a:r>
              <a:rPr lang="en" sz="860"/>
              <a:t>Triple Junction Gallium Arsenide Array (Ultra MJ)</a:t>
            </a:r>
            <a:endParaRPr sz="860"/>
          </a:p>
          <a:p>
            <a:pPr indent="-279717" lvl="2" marL="1371600" rtl="0" algn="l">
              <a:lnSpc>
                <a:spcPct val="95000"/>
              </a:lnSpc>
              <a:spcBef>
                <a:spcPts val="0"/>
              </a:spcBef>
              <a:spcAft>
                <a:spcPts val="0"/>
              </a:spcAft>
              <a:buSzPts val="805"/>
              <a:buChar char="■"/>
            </a:pPr>
            <a:r>
              <a:rPr lang="en" sz="805"/>
              <a:t>Industry</a:t>
            </a:r>
            <a:r>
              <a:rPr lang="en" sz="805"/>
              <a:t> standard, high collection efficiency, and suitibible for areas of higher radiation, such as the space around Jupiter</a:t>
            </a:r>
            <a:endParaRPr sz="805"/>
          </a:p>
          <a:p>
            <a:pPr indent="-279717" lvl="2" marL="1371600" rtl="0" algn="l">
              <a:lnSpc>
                <a:spcPct val="95000"/>
              </a:lnSpc>
              <a:spcBef>
                <a:spcPts val="0"/>
              </a:spcBef>
              <a:spcAft>
                <a:spcPts val="0"/>
              </a:spcAft>
              <a:buSzPts val="805"/>
              <a:buChar char="■"/>
            </a:pPr>
            <a:r>
              <a:rPr lang="en" sz="805"/>
              <a:t>Required Area:58.05 m^2</a:t>
            </a:r>
            <a:endParaRPr sz="805"/>
          </a:p>
          <a:p>
            <a:pPr indent="-279717" lvl="2" marL="1371600" rtl="0" algn="l">
              <a:lnSpc>
                <a:spcPct val="95000"/>
              </a:lnSpc>
              <a:spcBef>
                <a:spcPts val="0"/>
              </a:spcBef>
              <a:spcAft>
                <a:spcPts val="0"/>
              </a:spcAft>
              <a:buSzPts val="805"/>
              <a:buChar char="■"/>
            </a:pPr>
            <a:r>
              <a:rPr lang="en" sz="805"/>
              <a:t>Power: +773.76 W (compensating for eclipse times)</a:t>
            </a:r>
            <a:endParaRPr sz="805"/>
          </a:p>
          <a:p>
            <a:pPr indent="-279717" lvl="2" marL="1371600" rtl="0" algn="l">
              <a:lnSpc>
                <a:spcPct val="95000"/>
              </a:lnSpc>
              <a:spcBef>
                <a:spcPts val="0"/>
              </a:spcBef>
              <a:spcAft>
                <a:spcPts val="0"/>
              </a:spcAft>
              <a:buSzPts val="805"/>
              <a:buChar char="■"/>
            </a:pPr>
            <a:r>
              <a:rPr lang="en" sz="805"/>
              <a:t>Mass: 162.55 kg</a:t>
            </a:r>
            <a:endParaRPr sz="805"/>
          </a:p>
          <a:p>
            <a:pPr indent="-286702" lvl="1" marL="914400" rtl="0" algn="l">
              <a:lnSpc>
                <a:spcPct val="95000"/>
              </a:lnSpc>
              <a:spcBef>
                <a:spcPts val="0"/>
              </a:spcBef>
              <a:spcAft>
                <a:spcPts val="0"/>
              </a:spcAft>
              <a:buSzPts val="915"/>
              <a:buChar char="○"/>
            </a:pPr>
            <a:r>
              <a:rPr lang="en" sz="914"/>
              <a:t>GPHS-RTG (General-Purpose Heat Source- </a:t>
            </a:r>
            <a:r>
              <a:rPr lang="en" sz="914"/>
              <a:t>Radioisotope</a:t>
            </a:r>
            <a:r>
              <a:rPr lang="en" sz="914"/>
              <a:t> thermoelectric generator)</a:t>
            </a:r>
            <a:endParaRPr sz="914"/>
          </a:p>
          <a:p>
            <a:pPr indent="-279717" lvl="2" marL="1371600" rtl="0" algn="l">
              <a:lnSpc>
                <a:spcPct val="95000"/>
              </a:lnSpc>
              <a:spcBef>
                <a:spcPts val="0"/>
              </a:spcBef>
              <a:spcAft>
                <a:spcPts val="0"/>
              </a:spcAft>
              <a:buSzPts val="805"/>
              <a:buChar char="■"/>
            </a:pPr>
            <a:r>
              <a:rPr lang="en" sz="805"/>
              <a:t>We will need 2 units</a:t>
            </a:r>
            <a:endParaRPr sz="805"/>
          </a:p>
          <a:p>
            <a:pPr indent="-279717" lvl="2" marL="1371600" rtl="0" algn="l">
              <a:lnSpc>
                <a:spcPct val="95000"/>
              </a:lnSpc>
              <a:spcBef>
                <a:spcPts val="0"/>
              </a:spcBef>
              <a:spcAft>
                <a:spcPts val="0"/>
              </a:spcAft>
              <a:buSzPts val="805"/>
              <a:buChar char="■"/>
            </a:pPr>
            <a:r>
              <a:rPr lang="en" sz="805"/>
              <a:t>Each unit:</a:t>
            </a:r>
            <a:endParaRPr sz="805"/>
          </a:p>
          <a:p>
            <a:pPr indent="-279717" lvl="3" marL="1828800" rtl="0" algn="l">
              <a:lnSpc>
                <a:spcPct val="95000"/>
              </a:lnSpc>
              <a:spcBef>
                <a:spcPts val="0"/>
              </a:spcBef>
              <a:spcAft>
                <a:spcPts val="0"/>
              </a:spcAft>
              <a:buSzPts val="805"/>
              <a:buChar char="●"/>
            </a:pPr>
            <a:r>
              <a:rPr lang="en" sz="805"/>
              <a:t>Power: +300 Watts</a:t>
            </a:r>
            <a:endParaRPr sz="805"/>
          </a:p>
          <a:p>
            <a:pPr indent="-279717" lvl="3" marL="1828800" rtl="0" algn="l">
              <a:lnSpc>
                <a:spcPct val="95000"/>
              </a:lnSpc>
              <a:spcBef>
                <a:spcPts val="0"/>
              </a:spcBef>
              <a:spcAft>
                <a:spcPts val="0"/>
              </a:spcAft>
              <a:buSzPts val="805"/>
              <a:buChar char="●"/>
            </a:pPr>
            <a:r>
              <a:rPr lang="en" sz="805"/>
              <a:t>Mass: 57 kg</a:t>
            </a:r>
            <a:endParaRPr sz="805"/>
          </a:p>
          <a:p>
            <a:pPr indent="-279717" lvl="3" marL="1828800" rtl="0" algn="l">
              <a:lnSpc>
                <a:spcPct val="95000"/>
              </a:lnSpc>
              <a:spcBef>
                <a:spcPts val="0"/>
              </a:spcBef>
              <a:spcAft>
                <a:spcPts val="0"/>
              </a:spcAft>
              <a:buSzPts val="805"/>
              <a:buChar char="●"/>
            </a:pPr>
            <a:r>
              <a:rPr lang="en" sz="805"/>
              <a:t>Volume: 0.422m Diameter x 1.14 m Long</a:t>
            </a:r>
            <a:endParaRPr sz="805"/>
          </a:p>
          <a:p>
            <a:pPr indent="-279717" lvl="3" marL="1828800" rtl="0" algn="l">
              <a:lnSpc>
                <a:spcPct val="95000"/>
              </a:lnSpc>
              <a:spcBef>
                <a:spcPts val="0"/>
              </a:spcBef>
              <a:spcAft>
                <a:spcPts val="0"/>
              </a:spcAft>
              <a:buSzPts val="805"/>
              <a:buChar char="●"/>
            </a:pPr>
            <a:r>
              <a:rPr lang="en" sz="805"/>
              <a:t>Lifetime: 14 years</a:t>
            </a:r>
            <a:endParaRPr sz="805"/>
          </a:p>
          <a:p>
            <a:pPr indent="-279717" lvl="0" marL="457200" rtl="0" algn="l">
              <a:lnSpc>
                <a:spcPct val="95000"/>
              </a:lnSpc>
              <a:spcBef>
                <a:spcPts val="0"/>
              </a:spcBef>
              <a:spcAft>
                <a:spcPts val="0"/>
              </a:spcAft>
              <a:buSzPts val="805"/>
              <a:buChar char="●"/>
            </a:pPr>
            <a:r>
              <a:rPr lang="en" sz="914"/>
              <a:t>Power Storage:</a:t>
            </a:r>
            <a:endParaRPr sz="914"/>
          </a:p>
          <a:p>
            <a:pPr indent="-279717" lvl="1" marL="914400" rtl="0" algn="l">
              <a:lnSpc>
                <a:spcPct val="95000"/>
              </a:lnSpc>
              <a:spcBef>
                <a:spcPts val="0"/>
              </a:spcBef>
              <a:spcAft>
                <a:spcPts val="0"/>
              </a:spcAft>
              <a:buSzPts val="805"/>
              <a:buChar char="○"/>
            </a:pPr>
            <a:r>
              <a:rPr lang="en" sz="914"/>
              <a:t>Lithium Ion Batteries</a:t>
            </a:r>
            <a:endParaRPr sz="914"/>
          </a:p>
          <a:p>
            <a:pPr indent="-279717" lvl="1" marL="1371600" rtl="0" algn="l">
              <a:lnSpc>
                <a:spcPct val="95000"/>
              </a:lnSpc>
              <a:spcBef>
                <a:spcPts val="0"/>
              </a:spcBef>
              <a:spcAft>
                <a:spcPts val="0"/>
              </a:spcAft>
              <a:buSzPts val="805"/>
              <a:buChar char="○"/>
            </a:pPr>
            <a:r>
              <a:rPr lang="en" sz="805"/>
              <a:t>Extremely efficient, very little loss</a:t>
            </a:r>
            <a:endParaRPr sz="805"/>
          </a:p>
          <a:p>
            <a:pPr indent="-279717" lvl="1" marL="1371600" rtl="0" algn="l">
              <a:lnSpc>
                <a:spcPct val="95000"/>
              </a:lnSpc>
              <a:spcBef>
                <a:spcPts val="0"/>
              </a:spcBef>
              <a:spcAft>
                <a:spcPts val="0"/>
              </a:spcAft>
              <a:buSzPts val="805"/>
              <a:buChar char="○"/>
            </a:pPr>
            <a:r>
              <a:rPr lang="en" sz="805"/>
              <a:t>Must store ~575 Watts while sun exposed</a:t>
            </a:r>
            <a:endParaRPr sz="805"/>
          </a:p>
          <a:p>
            <a:pPr indent="-279717" lvl="1" marL="1371600" rtl="0" algn="l">
              <a:lnSpc>
                <a:spcPct val="95000"/>
              </a:lnSpc>
              <a:spcBef>
                <a:spcPts val="0"/>
              </a:spcBef>
              <a:spcAft>
                <a:spcPts val="0"/>
              </a:spcAft>
              <a:buSzPts val="805"/>
              <a:buChar char="○"/>
            </a:pPr>
            <a:r>
              <a:rPr lang="en" sz="805"/>
              <a:t>Mass: 4.59 kg</a:t>
            </a:r>
            <a:endParaRPr sz="805"/>
          </a:p>
          <a:p>
            <a:pPr indent="-279717" lvl="0" marL="914400" rtl="0" algn="l">
              <a:lnSpc>
                <a:spcPct val="95000"/>
              </a:lnSpc>
              <a:spcBef>
                <a:spcPts val="0"/>
              </a:spcBef>
              <a:spcAft>
                <a:spcPts val="0"/>
              </a:spcAft>
              <a:buSzPts val="805"/>
              <a:buChar char="●"/>
            </a:pPr>
            <a:r>
              <a:rPr lang="en" sz="914"/>
              <a:t>Talos Power Total:</a:t>
            </a:r>
            <a:endParaRPr sz="914"/>
          </a:p>
          <a:p>
            <a:pPr indent="-279717" lvl="1" marL="1371600" rtl="0" algn="l">
              <a:lnSpc>
                <a:spcPct val="95000"/>
              </a:lnSpc>
              <a:spcBef>
                <a:spcPts val="0"/>
              </a:spcBef>
              <a:spcAft>
                <a:spcPts val="0"/>
              </a:spcAft>
              <a:buSzPts val="805"/>
              <a:buChar char="○"/>
            </a:pPr>
            <a:r>
              <a:rPr lang="en" sz="805"/>
              <a:t>Power: 800 W average</a:t>
            </a:r>
            <a:endParaRPr sz="805"/>
          </a:p>
          <a:p>
            <a:pPr indent="-279717" lvl="1" marL="1371600" rtl="0" algn="l">
              <a:lnSpc>
                <a:spcPct val="95000"/>
              </a:lnSpc>
              <a:spcBef>
                <a:spcPts val="0"/>
              </a:spcBef>
              <a:spcAft>
                <a:spcPts val="0"/>
              </a:spcAft>
              <a:buSzPts val="805"/>
              <a:buChar char="○"/>
            </a:pPr>
            <a:r>
              <a:rPr lang="en" sz="805"/>
              <a:t>Mass: 281.14  kg</a:t>
            </a:r>
            <a:endParaRPr sz="805"/>
          </a:p>
          <a:p>
            <a:pPr indent="0" lvl="0" marL="0" rtl="0" algn="l">
              <a:lnSpc>
                <a:spcPct val="95000"/>
              </a:lnSpc>
              <a:spcBef>
                <a:spcPts val="1200"/>
              </a:spcBef>
              <a:spcAft>
                <a:spcPts val="0"/>
              </a:spcAft>
              <a:buSzPts val="605"/>
              <a:buNone/>
            </a:pPr>
            <a:r>
              <a:rPr lang="en" sz="914"/>
              <a:t>Pilum: </a:t>
            </a:r>
            <a:endParaRPr sz="914"/>
          </a:p>
          <a:p>
            <a:pPr indent="-286702" lvl="0" marL="457200" rtl="0" algn="l">
              <a:lnSpc>
                <a:spcPct val="95000"/>
              </a:lnSpc>
              <a:spcBef>
                <a:spcPts val="1200"/>
              </a:spcBef>
              <a:spcAft>
                <a:spcPts val="0"/>
              </a:spcAft>
              <a:buSzPts val="915"/>
              <a:buChar char="●"/>
            </a:pPr>
            <a:r>
              <a:rPr lang="en" sz="914"/>
              <a:t>Power Generation</a:t>
            </a:r>
            <a:endParaRPr sz="914"/>
          </a:p>
          <a:p>
            <a:pPr indent="-286702" lvl="1" marL="914400" rtl="0" algn="l">
              <a:lnSpc>
                <a:spcPct val="95000"/>
              </a:lnSpc>
              <a:spcBef>
                <a:spcPts val="0"/>
              </a:spcBef>
              <a:spcAft>
                <a:spcPts val="0"/>
              </a:spcAft>
              <a:buSzPts val="915"/>
              <a:buChar char="○"/>
            </a:pPr>
            <a:r>
              <a:rPr lang="en" sz="914"/>
              <a:t>MM(Multi Mission)-RTG</a:t>
            </a:r>
            <a:endParaRPr sz="914"/>
          </a:p>
          <a:p>
            <a:pPr indent="-279717" lvl="2" marL="1371600" rtl="0" algn="l">
              <a:lnSpc>
                <a:spcPct val="95000"/>
              </a:lnSpc>
              <a:spcBef>
                <a:spcPts val="0"/>
              </a:spcBef>
              <a:spcAft>
                <a:spcPts val="0"/>
              </a:spcAft>
              <a:buSzPts val="805"/>
              <a:buChar char="■"/>
            </a:pPr>
            <a:r>
              <a:rPr lang="en" sz="805"/>
              <a:t>Power: +125 W</a:t>
            </a:r>
            <a:endParaRPr sz="805"/>
          </a:p>
          <a:p>
            <a:pPr indent="-279717" lvl="2" marL="1371600" rtl="0" algn="l">
              <a:lnSpc>
                <a:spcPct val="95000"/>
              </a:lnSpc>
              <a:spcBef>
                <a:spcPts val="0"/>
              </a:spcBef>
              <a:spcAft>
                <a:spcPts val="0"/>
              </a:spcAft>
              <a:buSzPts val="805"/>
              <a:buChar char="■"/>
            </a:pPr>
            <a:r>
              <a:rPr lang="en" sz="805"/>
              <a:t>Mass: 45 kg</a:t>
            </a:r>
            <a:endParaRPr sz="805"/>
          </a:p>
          <a:p>
            <a:pPr indent="-279717" lvl="2" marL="1371600" rtl="0" algn="l">
              <a:lnSpc>
                <a:spcPct val="95000"/>
              </a:lnSpc>
              <a:spcBef>
                <a:spcPts val="0"/>
              </a:spcBef>
              <a:spcAft>
                <a:spcPts val="0"/>
              </a:spcAft>
              <a:buSzPts val="805"/>
              <a:buChar char="■"/>
            </a:pPr>
            <a:r>
              <a:rPr lang="en" sz="805"/>
              <a:t>Volume: 0.64 m Diameter x 0.66 m tall</a:t>
            </a:r>
            <a:endParaRPr sz="805"/>
          </a:p>
          <a:p>
            <a:pPr indent="-279717" lvl="0" marL="457200" rtl="0" algn="l">
              <a:lnSpc>
                <a:spcPct val="95000"/>
              </a:lnSpc>
              <a:spcBef>
                <a:spcPts val="0"/>
              </a:spcBef>
              <a:spcAft>
                <a:spcPts val="0"/>
              </a:spcAft>
              <a:buSzPts val="805"/>
              <a:buChar char="●"/>
            </a:pPr>
            <a:r>
              <a:rPr lang="en" sz="914"/>
              <a:t>Power Storage</a:t>
            </a:r>
            <a:endParaRPr sz="914"/>
          </a:p>
          <a:p>
            <a:pPr indent="-279717" lvl="1" marL="914400" rtl="0" algn="l">
              <a:lnSpc>
                <a:spcPct val="95000"/>
              </a:lnSpc>
              <a:spcBef>
                <a:spcPts val="0"/>
              </a:spcBef>
              <a:spcAft>
                <a:spcPts val="0"/>
              </a:spcAft>
              <a:buSzPts val="805"/>
              <a:buChar char="○"/>
            </a:pPr>
            <a:r>
              <a:rPr lang="en" sz="914"/>
              <a:t>Lithium Ion Batteries</a:t>
            </a:r>
            <a:endParaRPr sz="914"/>
          </a:p>
          <a:p>
            <a:pPr indent="-279717" lvl="1" marL="1371600" rtl="0" algn="l">
              <a:lnSpc>
                <a:spcPct val="95000"/>
              </a:lnSpc>
              <a:spcBef>
                <a:spcPts val="0"/>
              </a:spcBef>
              <a:spcAft>
                <a:spcPts val="0"/>
              </a:spcAft>
              <a:buSzPts val="805"/>
              <a:buChar char="○"/>
            </a:pPr>
            <a:r>
              <a:rPr lang="en" sz="805"/>
              <a:t>Mass: 1kg </a:t>
            </a:r>
            <a:endParaRPr sz="805"/>
          </a:p>
          <a:p>
            <a:pPr indent="-279717" lvl="1" marL="1371600" rtl="0" algn="l">
              <a:lnSpc>
                <a:spcPct val="95000"/>
              </a:lnSpc>
              <a:spcBef>
                <a:spcPts val="0"/>
              </a:spcBef>
              <a:spcAft>
                <a:spcPts val="0"/>
              </a:spcAft>
              <a:buSzPts val="805"/>
              <a:buChar char="○"/>
            </a:pPr>
            <a:r>
              <a:rPr lang="en" sz="805"/>
              <a:t>Redundant</a:t>
            </a:r>
            <a:r>
              <a:rPr lang="en" sz="805"/>
              <a:t> power storage</a:t>
            </a:r>
            <a:endParaRPr sz="805"/>
          </a:p>
        </p:txBody>
      </p:sp>
      <p:pic>
        <p:nvPicPr>
          <p:cNvPr id="194" name="Google Shape;194;p32"/>
          <p:cNvPicPr preferRelativeResize="0"/>
          <p:nvPr/>
        </p:nvPicPr>
        <p:blipFill>
          <a:blip r:embed="rId3">
            <a:alphaModFix/>
          </a:blip>
          <a:stretch>
            <a:fillRect/>
          </a:stretch>
        </p:blipFill>
        <p:spPr>
          <a:xfrm>
            <a:off x="169075" y="1868825"/>
            <a:ext cx="3991800" cy="2993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Thermal Regulation</a:t>
            </a:r>
            <a:endParaRPr/>
          </a:p>
        </p:txBody>
      </p:sp>
      <p:sp>
        <p:nvSpPr>
          <p:cNvPr id="200" name="Google Shape;200;p33"/>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u="sng"/>
              <a:t>Insulation</a:t>
            </a:r>
            <a:r>
              <a:rPr lang="en"/>
              <a:t>: </a:t>
            </a:r>
            <a:r>
              <a:rPr lang="en"/>
              <a:t>Space Grade Mylar Sheets</a:t>
            </a:r>
            <a:endParaRPr/>
          </a:p>
          <a:p>
            <a:pPr indent="-311150" lvl="0" marL="457200" rtl="0" algn="l">
              <a:spcBef>
                <a:spcPts val="1200"/>
              </a:spcBef>
              <a:spcAft>
                <a:spcPts val="0"/>
              </a:spcAft>
              <a:buSzPts val="1300"/>
              <a:buChar char="●"/>
            </a:pPr>
            <a:r>
              <a:rPr lang="en"/>
              <a:t>Area = 5 m  x 1.2 m</a:t>
            </a:r>
            <a:endParaRPr/>
          </a:p>
          <a:p>
            <a:pPr indent="-311150" lvl="0" marL="457200" rtl="0" algn="l">
              <a:spcBef>
                <a:spcPts val="0"/>
              </a:spcBef>
              <a:spcAft>
                <a:spcPts val="0"/>
              </a:spcAft>
              <a:buSzPts val="1300"/>
              <a:buChar char="●"/>
            </a:pPr>
            <a:r>
              <a:rPr lang="en"/>
              <a:t>Weight = 1 kg</a:t>
            </a:r>
            <a:endParaRPr/>
          </a:p>
          <a:p>
            <a:pPr indent="-311150" lvl="0" marL="457200" rtl="0" algn="l">
              <a:spcBef>
                <a:spcPts val="0"/>
              </a:spcBef>
              <a:spcAft>
                <a:spcPts val="0"/>
              </a:spcAft>
              <a:buSzPts val="1300"/>
              <a:buChar char="●"/>
            </a:pPr>
            <a:r>
              <a:rPr lang="en"/>
              <a:t>C</a:t>
            </a:r>
            <a:r>
              <a:rPr lang="en"/>
              <a:t>omposed of aluminized Mylar and glass fabric</a:t>
            </a:r>
            <a:endParaRPr/>
          </a:p>
          <a:p>
            <a:pPr indent="-311150" lvl="0" marL="457200" rtl="0" algn="l">
              <a:spcBef>
                <a:spcPts val="0"/>
              </a:spcBef>
              <a:spcAft>
                <a:spcPts val="0"/>
              </a:spcAft>
              <a:buSzPts val="1300"/>
              <a:buChar char="●"/>
            </a:pPr>
            <a:r>
              <a:rPr lang="en"/>
              <a:t>Can insulate temperatures between -250</a:t>
            </a:r>
            <a:r>
              <a:rPr lang="en"/>
              <a:t>°F</a:t>
            </a:r>
            <a:r>
              <a:rPr lang="en"/>
              <a:t> and 250°F </a:t>
            </a:r>
            <a:endParaRPr/>
          </a:p>
          <a:p>
            <a:pPr indent="0" lvl="0" marL="0" rtl="0" algn="l">
              <a:spcBef>
                <a:spcPts val="1200"/>
              </a:spcBef>
              <a:spcAft>
                <a:spcPts val="0"/>
              </a:spcAft>
              <a:buNone/>
            </a:pPr>
            <a:r>
              <a:rPr lang="en" u="sng"/>
              <a:t>Heater</a:t>
            </a:r>
            <a:r>
              <a:rPr lang="en"/>
              <a:t>: designed to maintain the surface temperature of the manned spacecraft body and the fastening elements of devices and assemblies within a given temperature range (3 units)</a:t>
            </a:r>
            <a:endParaRPr/>
          </a:p>
          <a:p>
            <a:pPr indent="-311150" lvl="0" marL="457200" rtl="0" algn="l">
              <a:spcBef>
                <a:spcPts val="1200"/>
              </a:spcBef>
              <a:spcAft>
                <a:spcPts val="0"/>
              </a:spcAft>
              <a:buSzPts val="1300"/>
              <a:buChar char="●"/>
            </a:pPr>
            <a:r>
              <a:rPr lang="en"/>
              <a:t>Weight = 0.055 kg each</a:t>
            </a:r>
            <a:endParaRPr/>
          </a:p>
          <a:p>
            <a:pPr indent="-298450" lvl="1" marL="914400" rtl="0" algn="l">
              <a:spcBef>
                <a:spcPts val="0"/>
              </a:spcBef>
              <a:spcAft>
                <a:spcPts val="0"/>
              </a:spcAft>
              <a:buSzPts val="1100"/>
              <a:buChar char="○"/>
            </a:pPr>
            <a:r>
              <a:rPr lang="en"/>
              <a:t>0.165 kg total</a:t>
            </a:r>
            <a:endParaRPr/>
          </a:p>
          <a:p>
            <a:pPr indent="-311150" lvl="0" marL="457200" rtl="0" algn="l">
              <a:spcBef>
                <a:spcPts val="0"/>
              </a:spcBef>
              <a:spcAft>
                <a:spcPts val="0"/>
              </a:spcAft>
              <a:buSzPts val="1300"/>
              <a:buChar char="●"/>
            </a:pPr>
            <a:r>
              <a:rPr lang="en"/>
              <a:t>Power = 5.897 W each</a:t>
            </a:r>
            <a:endParaRPr/>
          </a:p>
          <a:p>
            <a:pPr indent="-298450" lvl="1" marL="914400" rtl="0" algn="l">
              <a:spcBef>
                <a:spcPts val="0"/>
              </a:spcBef>
              <a:spcAft>
                <a:spcPts val="0"/>
              </a:spcAft>
              <a:buSzPts val="1100"/>
              <a:buChar char="○"/>
            </a:pPr>
            <a:r>
              <a:rPr lang="en"/>
              <a:t>17.691 W total</a:t>
            </a:r>
            <a:endParaRPr/>
          </a:p>
          <a:p>
            <a:pPr indent="0" lvl="0" marL="457200" rtl="0" algn="l">
              <a:spcBef>
                <a:spcPts val="1200"/>
              </a:spcBef>
              <a:spcAft>
                <a:spcPts val="1200"/>
              </a:spcAft>
              <a:buNone/>
            </a:pPr>
            <a:r>
              <a:t/>
            </a:r>
            <a:endParaRPr/>
          </a:p>
        </p:txBody>
      </p:sp>
      <p:pic>
        <p:nvPicPr>
          <p:cNvPr id="201" name="Google Shape;201;p33"/>
          <p:cNvPicPr preferRelativeResize="0"/>
          <p:nvPr/>
        </p:nvPicPr>
        <p:blipFill>
          <a:blip r:embed="rId3">
            <a:alphaModFix/>
          </a:blip>
          <a:stretch>
            <a:fillRect/>
          </a:stretch>
        </p:blipFill>
        <p:spPr>
          <a:xfrm>
            <a:off x="1625925" y="3122150"/>
            <a:ext cx="2193125" cy="1657575"/>
          </a:xfrm>
          <a:prstGeom prst="rect">
            <a:avLst/>
          </a:prstGeom>
          <a:noFill/>
          <a:ln>
            <a:noFill/>
          </a:ln>
        </p:spPr>
      </p:pic>
      <p:pic>
        <p:nvPicPr>
          <p:cNvPr id="202" name="Google Shape;202;p33"/>
          <p:cNvPicPr preferRelativeResize="0"/>
          <p:nvPr/>
        </p:nvPicPr>
        <p:blipFill>
          <a:blip r:embed="rId4">
            <a:alphaModFix/>
          </a:blip>
          <a:stretch>
            <a:fillRect/>
          </a:stretch>
        </p:blipFill>
        <p:spPr>
          <a:xfrm>
            <a:off x="375050" y="1107275"/>
            <a:ext cx="1889850" cy="17323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Science Instrumentation</a:t>
            </a:r>
            <a:endParaRPr/>
          </a:p>
        </p:txBody>
      </p:sp>
      <p:sp>
        <p:nvSpPr>
          <p:cNvPr id="208" name="Google Shape;208;p34"/>
          <p:cNvSpPr txBox="1"/>
          <p:nvPr>
            <p:ph idx="1" type="body"/>
          </p:nvPr>
        </p:nvSpPr>
        <p:spPr>
          <a:xfrm>
            <a:off x="4366300" y="62550"/>
            <a:ext cx="4310100" cy="37773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523"/>
              <a:buNone/>
            </a:pPr>
            <a:r>
              <a:rPr lang="en" sz="817"/>
              <a:t>Talos:</a:t>
            </a:r>
            <a:endParaRPr sz="817"/>
          </a:p>
          <a:p>
            <a:pPr indent="-280511" lvl="0" marL="457200" rtl="0" algn="l">
              <a:lnSpc>
                <a:spcPct val="80000"/>
              </a:lnSpc>
              <a:spcBef>
                <a:spcPts val="1200"/>
              </a:spcBef>
              <a:spcAft>
                <a:spcPts val="0"/>
              </a:spcAft>
              <a:buSzPts val="818"/>
              <a:buChar char="-"/>
            </a:pPr>
            <a:r>
              <a:rPr lang="en" sz="817"/>
              <a:t>Multispectral Imaging System </a:t>
            </a:r>
            <a:endParaRPr sz="817"/>
          </a:p>
          <a:p>
            <a:pPr indent="-274478" lvl="1" marL="914400" rtl="0" algn="l">
              <a:lnSpc>
                <a:spcPct val="80000"/>
              </a:lnSpc>
              <a:spcBef>
                <a:spcPts val="0"/>
              </a:spcBef>
              <a:spcAft>
                <a:spcPts val="0"/>
              </a:spcAft>
              <a:buSzPts val="723"/>
              <a:buChar char="-"/>
            </a:pPr>
            <a:r>
              <a:rPr lang="en" sz="722"/>
              <a:t>Wide angle camera and narrow angle camera detecting visible light and some small infrared and ultraviolet wavelengths.</a:t>
            </a:r>
            <a:endParaRPr sz="722"/>
          </a:p>
          <a:p>
            <a:pPr indent="-274478" lvl="1" marL="914400" rtl="0" algn="l">
              <a:lnSpc>
                <a:spcPct val="80000"/>
              </a:lnSpc>
              <a:spcBef>
                <a:spcPts val="0"/>
              </a:spcBef>
              <a:spcAft>
                <a:spcPts val="0"/>
              </a:spcAft>
              <a:buSzPts val="723"/>
              <a:buChar char="-"/>
            </a:pPr>
            <a:r>
              <a:rPr lang="en" sz="722"/>
              <a:t>Mass:  58 kg</a:t>
            </a:r>
            <a:endParaRPr sz="722"/>
          </a:p>
          <a:p>
            <a:pPr indent="-274478" lvl="1" marL="914400" rtl="0" algn="l">
              <a:lnSpc>
                <a:spcPct val="80000"/>
              </a:lnSpc>
              <a:spcBef>
                <a:spcPts val="0"/>
              </a:spcBef>
              <a:spcAft>
                <a:spcPts val="0"/>
              </a:spcAft>
              <a:buSzPts val="723"/>
              <a:buChar char="-"/>
            </a:pPr>
            <a:r>
              <a:rPr lang="en" sz="722"/>
              <a:t>Peak Operating Power: 22 W</a:t>
            </a:r>
            <a:endParaRPr sz="722"/>
          </a:p>
          <a:p>
            <a:pPr indent="-274478" lvl="1" marL="914400" rtl="0" algn="l">
              <a:lnSpc>
                <a:spcPct val="80000"/>
              </a:lnSpc>
              <a:spcBef>
                <a:spcPts val="0"/>
              </a:spcBef>
              <a:spcAft>
                <a:spcPts val="0"/>
              </a:spcAft>
              <a:buSzPts val="723"/>
              <a:buChar char="-"/>
            </a:pPr>
            <a:r>
              <a:rPr lang="en" sz="722"/>
              <a:t>Peak Data Rate: ~365 kilobits/sec</a:t>
            </a:r>
            <a:endParaRPr sz="722"/>
          </a:p>
          <a:p>
            <a:pPr indent="-274478" lvl="1" marL="914400" rtl="0" algn="l">
              <a:lnSpc>
                <a:spcPct val="80000"/>
              </a:lnSpc>
              <a:spcBef>
                <a:spcPts val="0"/>
              </a:spcBef>
              <a:spcAft>
                <a:spcPts val="0"/>
              </a:spcAft>
              <a:buSzPts val="723"/>
              <a:buChar char="-"/>
            </a:pPr>
            <a:r>
              <a:rPr lang="en" sz="722"/>
              <a:t>Size: 95x40x33 cm (NAC) 55x35x33 cm (WAC)</a:t>
            </a:r>
            <a:endParaRPr sz="722"/>
          </a:p>
          <a:p>
            <a:pPr indent="-280511" lvl="0" marL="457200" rtl="0" algn="l">
              <a:lnSpc>
                <a:spcPct val="80000"/>
              </a:lnSpc>
              <a:spcBef>
                <a:spcPts val="0"/>
              </a:spcBef>
              <a:spcAft>
                <a:spcPts val="0"/>
              </a:spcAft>
              <a:buSzPts val="818"/>
              <a:buChar char="-"/>
            </a:pPr>
            <a:r>
              <a:rPr lang="en" sz="817"/>
              <a:t>Synthetic Aperture Radar System </a:t>
            </a:r>
            <a:endParaRPr sz="817"/>
          </a:p>
          <a:p>
            <a:pPr indent="-274478" lvl="1" marL="914400" rtl="0" algn="l">
              <a:lnSpc>
                <a:spcPct val="80000"/>
              </a:lnSpc>
              <a:spcBef>
                <a:spcPts val="0"/>
              </a:spcBef>
              <a:spcAft>
                <a:spcPts val="0"/>
              </a:spcAft>
              <a:buSzPts val="723"/>
              <a:buChar char="-"/>
            </a:pPr>
            <a:r>
              <a:rPr lang="en" sz="722"/>
              <a:t>Radio waves to map the topography of Europa</a:t>
            </a:r>
            <a:endParaRPr sz="722"/>
          </a:p>
          <a:p>
            <a:pPr indent="-274478" lvl="1" marL="914400" rtl="0" algn="l">
              <a:lnSpc>
                <a:spcPct val="80000"/>
              </a:lnSpc>
              <a:spcBef>
                <a:spcPts val="0"/>
              </a:spcBef>
              <a:spcAft>
                <a:spcPts val="0"/>
              </a:spcAft>
              <a:buSzPts val="723"/>
              <a:buChar char="-"/>
            </a:pPr>
            <a:r>
              <a:rPr lang="en" sz="722"/>
              <a:t>Altimeter and Radiometer</a:t>
            </a:r>
            <a:endParaRPr sz="722"/>
          </a:p>
          <a:p>
            <a:pPr indent="-274478" lvl="1" marL="914400" rtl="0" algn="l">
              <a:lnSpc>
                <a:spcPct val="80000"/>
              </a:lnSpc>
              <a:spcBef>
                <a:spcPts val="0"/>
              </a:spcBef>
              <a:spcAft>
                <a:spcPts val="0"/>
              </a:spcAft>
              <a:buSzPts val="723"/>
              <a:buChar char="-"/>
            </a:pPr>
            <a:r>
              <a:rPr lang="en" sz="722"/>
              <a:t>Mass: 45 kg</a:t>
            </a:r>
            <a:endParaRPr sz="722"/>
          </a:p>
          <a:p>
            <a:pPr indent="-274478" lvl="1" marL="914400" rtl="0" algn="l">
              <a:lnSpc>
                <a:spcPct val="80000"/>
              </a:lnSpc>
              <a:spcBef>
                <a:spcPts val="0"/>
              </a:spcBef>
              <a:spcAft>
                <a:spcPts val="0"/>
              </a:spcAft>
              <a:buSzPts val="723"/>
              <a:buChar char="-"/>
            </a:pPr>
            <a:r>
              <a:rPr lang="en" sz="722"/>
              <a:t>Peak Operating Power: 109 W</a:t>
            </a:r>
            <a:endParaRPr sz="722"/>
          </a:p>
          <a:p>
            <a:pPr indent="-274478" lvl="1" marL="914400" rtl="0" algn="l">
              <a:lnSpc>
                <a:spcPct val="80000"/>
              </a:lnSpc>
              <a:spcBef>
                <a:spcPts val="0"/>
              </a:spcBef>
              <a:spcAft>
                <a:spcPts val="0"/>
              </a:spcAft>
              <a:buSzPts val="723"/>
              <a:buChar char="-"/>
            </a:pPr>
            <a:r>
              <a:rPr lang="en" sz="722"/>
              <a:t>Peak Data Rate: ~364.8 365 kilobits/sec</a:t>
            </a:r>
            <a:endParaRPr sz="722"/>
          </a:p>
          <a:p>
            <a:pPr indent="-274478" lvl="1" marL="914400" rtl="0" algn="l">
              <a:lnSpc>
                <a:spcPct val="80000"/>
              </a:lnSpc>
              <a:spcBef>
                <a:spcPts val="0"/>
              </a:spcBef>
              <a:spcAft>
                <a:spcPts val="0"/>
              </a:spcAft>
              <a:buSzPts val="723"/>
              <a:buChar char="-"/>
            </a:pPr>
            <a:r>
              <a:rPr lang="en" sz="722"/>
              <a:t>Size: 16 m- retractable</a:t>
            </a:r>
            <a:endParaRPr sz="722"/>
          </a:p>
          <a:p>
            <a:pPr indent="-280511" lvl="0" marL="457200" rtl="0" algn="l">
              <a:lnSpc>
                <a:spcPct val="80000"/>
              </a:lnSpc>
              <a:spcBef>
                <a:spcPts val="0"/>
              </a:spcBef>
              <a:spcAft>
                <a:spcPts val="0"/>
              </a:spcAft>
              <a:buClr>
                <a:schemeClr val="lt2"/>
              </a:buClr>
              <a:buSzPts val="818"/>
              <a:buChar char="-"/>
            </a:pPr>
            <a:r>
              <a:rPr lang="en" sz="817">
                <a:solidFill>
                  <a:schemeClr val="lt2"/>
                </a:solidFill>
                <a:highlight>
                  <a:schemeClr val="lt1"/>
                </a:highlight>
                <a:latin typeface="Arial"/>
                <a:ea typeface="Arial"/>
                <a:cs typeface="Arial"/>
                <a:sym typeface="Arial"/>
              </a:rPr>
              <a:t>3 Sensor Magnetometer </a:t>
            </a:r>
            <a:endParaRPr sz="817">
              <a:solidFill>
                <a:schemeClr val="lt2"/>
              </a:solidFill>
            </a:endParaRPr>
          </a:p>
          <a:p>
            <a:pPr indent="-274478" lvl="1" marL="914400" rtl="0" algn="l">
              <a:lnSpc>
                <a:spcPct val="80000"/>
              </a:lnSpc>
              <a:spcBef>
                <a:spcPts val="0"/>
              </a:spcBef>
              <a:spcAft>
                <a:spcPts val="0"/>
              </a:spcAft>
              <a:buSzPts val="723"/>
              <a:buChar char="-"/>
            </a:pPr>
            <a:r>
              <a:rPr lang="en" sz="722"/>
              <a:t>Reads in magnetic field information from nearby bodies</a:t>
            </a:r>
            <a:endParaRPr sz="722"/>
          </a:p>
          <a:p>
            <a:pPr indent="-274478" lvl="1" marL="914400" rtl="0" algn="l">
              <a:lnSpc>
                <a:spcPct val="80000"/>
              </a:lnSpc>
              <a:spcBef>
                <a:spcPts val="0"/>
              </a:spcBef>
              <a:spcAft>
                <a:spcPts val="0"/>
              </a:spcAft>
              <a:buSzPts val="723"/>
              <a:buChar char="-"/>
            </a:pPr>
            <a:r>
              <a:rPr lang="en" sz="722"/>
              <a:t>Mass: 31 kg</a:t>
            </a:r>
            <a:endParaRPr sz="722"/>
          </a:p>
          <a:p>
            <a:pPr indent="-274478" lvl="1" marL="914400" rtl="0" algn="l">
              <a:lnSpc>
                <a:spcPct val="80000"/>
              </a:lnSpc>
              <a:spcBef>
                <a:spcPts val="0"/>
              </a:spcBef>
              <a:spcAft>
                <a:spcPts val="0"/>
              </a:spcAft>
              <a:buSzPts val="723"/>
              <a:buChar char="-"/>
            </a:pPr>
            <a:r>
              <a:rPr lang="en" sz="722"/>
              <a:t>Power: 16.2 W</a:t>
            </a:r>
            <a:endParaRPr sz="722"/>
          </a:p>
          <a:p>
            <a:pPr indent="-274478" lvl="1" marL="914400" rtl="0" algn="l">
              <a:lnSpc>
                <a:spcPct val="80000"/>
              </a:lnSpc>
              <a:spcBef>
                <a:spcPts val="0"/>
              </a:spcBef>
              <a:spcAft>
                <a:spcPts val="0"/>
              </a:spcAft>
              <a:buSzPts val="723"/>
              <a:buChar char="-"/>
            </a:pPr>
            <a:r>
              <a:rPr lang="en" sz="722"/>
              <a:t>Data Bit Rate: 3.60 kilobits/sec</a:t>
            </a:r>
            <a:endParaRPr sz="722"/>
          </a:p>
          <a:p>
            <a:pPr indent="-274478" lvl="1" marL="914400" rtl="0" algn="l">
              <a:lnSpc>
                <a:spcPct val="80000"/>
              </a:lnSpc>
              <a:spcBef>
                <a:spcPts val="0"/>
              </a:spcBef>
              <a:spcAft>
                <a:spcPts val="0"/>
              </a:spcAft>
              <a:buSzPts val="723"/>
              <a:buChar char="-"/>
            </a:pPr>
            <a:r>
              <a:rPr lang="en" sz="722"/>
              <a:t>Size: 8 meter collapsable boom</a:t>
            </a:r>
            <a:endParaRPr sz="722"/>
          </a:p>
          <a:p>
            <a:pPr indent="-280511" lvl="0" marL="457200" rtl="0" algn="l">
              <a:lnSpc>
                <a:spcPct val="80000"/>
              </a:lnSpc>
              <a:spcBef>
                <a:spcPts val="0"/>
              </a:spcBef>
              <a:spcAft>
                <a:spcPts val="0"/>
              </a:spcAft>
              <a:buSzPts val="818"/>
              <a:buChar char="-"/>
            </a:pPr>
            <a:r>
              <a:rPr lang="en" sz="817"/>
              <a:t>Plasma Instrumentation Systems </a:t>
            </a:r>
            <a:endParaRPr sz="817"/>
          </a:p>
          <a:p>
            <a:pPr indent="-274478" lvl="1" marL="914400" rtl="0" algn="l">
              <a:lnSpc>
                <a:spcPct val="80000"/>
              </a:lnSpc>
              <a:spcBef>
                <a:spcPts val="0"/>
              </a:spcBef>
              <a:spcAft>
                <a:spcPts val="0"/>
              </a:spcAft>
              <a:buSzPts val="723"/>
              <a:buChar char="-"/>
            </a:pPr>
            <a:r>
              <a:rPr lang="en" sz="722"/>
              <a:t>Magnetic field near Europa carries charged particles called plasma that distorts the magnetic field and its signal.</a:t>
            </a:r>
            <a:endParaRPr sz="722"/>
          </a:p>
          <a:p>
            <a:pPr indent="-274478" lvl="1" marL="914400" rtl="0" algn="l">
              <a:lnSpc>
                <a:spcPct val="80000"/>
              </a:lnSpc>
              <a:spcBef>
                <a:spcPts val="0"/>
              </a:spcBef>
              <a:spcAft>
                <a:spcPts val="0"/>
              </a:spcAft>
              <a:buSzPts val="723"/>
              <a:buChar char="-"/>
            </a:pPr>
            <a:r>
              <a:rPr lang="en" sz="722"/>
              <a:t>Mass: 12 kg</a:t>
            </a:r>
            <a:endParaRPr sz="722"/>
          </a:p>
          <a:p>
            <a:pPr indent="-274478" lvl="1" marL="914400" rtl="0" algn="l">
              <a:lnSpc>
                <a:spcPct val="80000"/>
              </a:lnSpc>
              <a:spcBef>
                <a:spcPts val="0"/>
              </a:spcBef>
              <a:spcAft>
                <a:spcPts val="0"/>
              </a:spcAft>
              <a:buSzPts val="723"/>
              <a:buChar char="-"/>
            </a:pPr>
            <a:r>
              <a:rPr lang="en" sz="722"/>
              <a:t>Peak Operating Power: 16.2 W</a:t>
            </a:r>
            <a:endParaRPr sz="722"/>
          </a:p>
          <a:p>
            <a:pPr indent="-274478" lvl="1" marL="914400" rtl="0" algn="l">
              <a:lnSpc>
                <a:spcPct val="80000"/>
              </a:lnSpc>
              <a:spcBef>
                <a:spcPts val="0"/>
              </a:spcBef>
              <a:spcAft>
                <a:spcPts val="0"/>
              </a:spcAft>
              <a:buSzPts val="723"/>
              <a:buChar char="-"/>
            </a:pPr>
            <a:r>
              <a:rPr lang="en" sz="722"/>
              <a:t>Size: 4 Faraday cups each 7 cm deep and 20 cm wide</a:t>
            </a:r>
            <a:endParaRPr sz="722"/>
          </a:p>
          <a:p>
            <a:pPr indent="0" lvl="0" marL="0" rtl="0" algn="l">
              <a:lnSpc>
                <a:spcPct val="80000"/>
              </a:lnSpc>
              <a:spcBef>
                <a:spcPts val="1200"/>
              </a:spcBef>
              <a:spcAft>
                <a:spcPts val="0"/>
              </a:spcAft>
              <a:buSzPts val="523"/>
              <a:buNone/>
            </a:pPr>
            <a:r>
              <a:rPr lang="en" sz="817"/>
              <a:t>Total Mass: 146 kg</a:t>
            </a:r>
            <a:endParaRPr sz="817"/>
          </a:p>
          <a:p>
            <a:pPr indent="0" lvl="0" marL="0" rtl="0" algn="l">
              <a:lnSpc>
                <a:spcPct val="80000"/>
              </a:lnSpc>
              <a:spcBef>
                <a:spcPts val="1200"/>
              </a:spcBef>
              <a:spcAft>
                <a:spcPts val="0"/>
              </a:spcAft>
              <a:buSzPts val="523"/>
              <a:buNone/>
            </a:pPr>
            <a:r>
              <a:rPr lang="en" sz="817"/>
              <a:t>Total Power: 163.4 W</a:t>
            </a:r>
            <a:endParaRPr sz="817"/>
          </a:p>
          <a:p>
            <a:pPr indent="0" lvl="0" marL="0" rtl="0" algn="l">
              <a:lnSpc>
                <a:spcPct val="80000"/>
              </a:lnSpc>
              <a:spcBef>
                <a:spcPts val="1200"/>
              </a:spcBef>
              <a:spcAft>
                <a:spcPts val="0"/>
              </a:spcAft>
              <a:buSzPts val="523"/>
              <a:buNone/>
            </a:pPr>
            <a:r>
              <a:rPr lang="en" sz="817"/>
              <a:t>Pilum</a:t>
            </a:r>
            <a:endParaRPr sz="817"/>
          </a:p>
          <a:p>
            <a:pPr indent="-280511" lvl="0" marL="457200" rtl="0" algn="l">
              <a:lnSpc>
                <a:spcPct val="80000"/>
              </a:lnSpc>
              <a:spcBef>
                <a:spcPts val="1200"/>
              </a:spcBef>
              <a:spcAft>
                <a:spcPts val="0"/>
              </a:spcAft>
              <a:buSzPts val="818"/>
              <a:buChar char="-"/>
            </a:pPr>
            <a:r>
              <a:rPr lang="en" sz="817"/>
              <a:t>Mass Spectrometer</a:t>
            </a:r>
            <a:endParaRPr sz="817"/>
          </a:p>
          <a:p>
            <a:pPr indent="-274478" lvl="1" marL="914400" rtl="0" algn="l">
              <a:lnSpc>
                <a:spcPct val="80000"/>
              </a:lnSpc>
              <a:spcBef>
                <a:spcPts val="0"/>
              </a:spcBef>
              <a:spcAft>
                <a:spcPts val="0"/>
              </a:spcAft>
              <a:buSzPts val="723"/>
              <a:buChar char="-"/>
            </a:pPr>
            <a:r>
              <a:rPr lang="en" sz="722"/>
              <a:t>Analyzes and determines the content of gases exposed to it</a:t>
            </a:r>
            <a:endParaRPr sz="722"/>
          </a:p>
          <a:p>
            <a:pPr indent="-274478" lvl="1" marL="914400" rtl="0" algn="l">
              <a:lnSpc>
                <a:spcPct val="80000"/>
              </a:lnSpc>
              <a:spcBef>
                <a:spcPts val="0"/>
              </a:spcBef>
              <a:spcAft>
                <a:spcPts val="0"/>
              </a:spcAft>
              <a:buSzPts val="723"/>
              <a:buChar char="-"/>
            </a:pPr>
            <a:r>
              <a:rPr lang="en" sz="722"/>
              <a:t>Mass: 61.75 kg</a:t>
            </a:r>
            <a:endParaRPr sz="722"/>
          </a:p>
          <a:p>
            <a:pPr indent="-274478" lvl="1" marL="914400" rtl="0" algn="l">
              <a:lnSpc>
                <a:spcPct val="80000"/>
              </a:lnSpc>
              <a:spcBef>
                <a:spcPts val="0"/>
              </a:spcBef>
              <a:spcAft>
                <a:spcPts val="0"/>
              </a:spcAft>
              <a:buSzPts val="723"/>
              <a:buChar char="-"/>
            </a:pPr>
            <a:r>
              <a:rPr lang="en" sz="722"/>
              <a:t>Power: 97 W</a:t>
            </a:r>
            <a:endParaRPr sz="722"/>
          </a:p>
          <a:p>
            <a:pPr indent="-274478" lvl="1" marL="914400" rtl="0" algn="l">
              <a:lnSpc>
                <a:spcPct val="80000"/>
              </a:lnSpc>
              <a:spcBef>
                <a:spcPts val="0"/>
              </a:spcBef>
              <a:spcAft>
                <a:spcPts val="0"/>
              </a:spcAft>
              <a:buSzPts val="723"/>
              <a:buChar char="-"/>
            </a:pPr>
            <a:r>
              <a:rPr lang="en" sz="722"/>
              <a:t>Size: 0.268 x 0.250 x 0.171 m </a:t>
            </a:r>
            <a:endParaRPr sz="722"/>
          </a:p>
          <a:p>
            <a:pPr indent="-280511" lvl="0" marL="457200" rtl="0" algn="l">
              <a:lnSpc>
                <a:spcPct val="80000"/>
              </a:lnSpc>
              <a:spcBef>
                <a:spcPts val="0"/>
              </a:spcBef>
              <a:spcAft>
                <a:spcPts val="0"/>
              </a:spcAft>
              <a:buSzPts val="818"/>
              <a:buChar char="-"/>
            </a:pPr>
            <a:r>
              <a:rPr lang="en" sz="817"/>
              <a:t>Surface/Dust Sample Analyzer</a:t>
            </a:r>
            <a:endParaRPr sz="817"/>
          </a:p>
          <a:p>
            <a:pPr indent="-274478" lvl="1" marL="914400" rtl="0" algn="l">
              <a:lnSpc>
                <a:spcPct val="80000"/>
              </a:lnSpc>
              <a:spcBef>
                <a:spcPts val="0"/>
              </a:spcBef>
              <a:spcAft>
                <a:spcPts val="0"/>
              </a:spcAft>
              <a:buSzPts val="723"/>
              <a:buChar char="-"/>
            </a:pPr>
            <a:r>
              <a:rPr lang="en" sz="722"/>
              <a:t>Analyzes and identifies small, solid matter </a:t>
            </a:r>
            <a:endParaRPr sz="722"/>
          </a:p>
          <a:p>
            <a:pPr indent="-274478" lvl="1" marL="914400" rtl="0" algn="l">
              <a:lnSpc>
                <a:spcPct val="80000"/>
              </a:lnSpc>
              <a:spcBef>
                <a:spcPts val="0"/>
              </a:spcBef>
              <a:spcAft>
                <a:spcPts val="0"/>
              </a:spcAft>
              <a:buSzPts val="723"/>
              <a:buChar char="-"/>
            </a:pPr>
            <a:r>
              <a:rPr lang="en" sz="722"/>
              <a:t>Mass: 16.8 kg</a:t>
            </a:r>
            <a:endParaRPr sz="722"/>
          </a:p>
          <a:p>
            <a:pPr indent="-274478" lvl="1" marL="914400" rtl="0" algn="l">
              <a:lnSpc>
                <a:spcPct val="80000"/>
              </a:lnSpc>
              <a:spcBef>
                <a:spcPts val="0"/>
              </a:spcBef>
              <a:spcAft>
                <a:spcPts val="0"/>
              </a:spcAft>
              <a:buSzPts val="723"/>
              <a:buChar char="-"/>
            </a:pPr>
            <a:r>
              <a:rPr lang="en" sz="722"/>
              <a:t>Peak Operating Power: 20.4 W</a:t>
            </a:r>
            <a:endParaRPr sz="722"/>
          </a:p>
          <a:p>
            <a:pPr indent="-274478" lvl="1" marL="914400" rtl="0" algn="l">
              <a:lnSpc>
                <a:spcPct val="80000"/>
              </a:lnSpc>
              <a:spcBef>
                <a:spcPts val="0"/>
              </a:spcBef>
              <a:spcAft>
                <a:spcPts val="0"/>
              </a:spcAft>
              <a:buSzPts val="723"/>
              <a:buChar char="-"/>
            </a:pPr>
            <a:r>
              <a:rPr lang="en" sz="722"/>
              <a:t>Size: 0.268 x 0.250 x 0.171 m </a:t>
            </a:r>
            <a:endParaRPr sz="722"/>
          </a:p>
          <a:p>
            <a:pPr indent="0" lvl="0" marL="0" rtl="0" algn="l">
              <a:lnSpc>
                <a:spcPct val="80000"/>
              </a:lnSpc>
              <a:spcBef>
                <a:spcPts val="1200"/>
              </a:spcBef>
              <a:spcAft>
                <a:spcPts val="0"/>
              </a:spcAft>
              <a:buSzPts val="523"/>
              <a:buNone/>
            </a:pPr>
            <a:r>
              <a:rPr lang="en" sz="817"/>
              <a:t>Total Mass: 78.55 kg</a:t>
            </a:r>
            <a:endParaRPr sz="817"/>
          </a:p>
          <a:p>
            <a:pPr indent="0" lvl="0" marL="0" rtl="0" algn="l">
              <a:lnSpc>
                <a:spcPct val="80000"/>
              </a:lnSpc>
              <a:spcBef>
                <a:spcPts val="1200"/>
              </a:spcBef>
              <a:spcAft>
                <a:spcPts val="1200"/>
              </a:spcAft>
              <a:buSzPts val="523"/>
              <a:buNone/>
            </a:pPr>
            <a:r>
              <a:rPr lang="en" sz="817"/>
              <a:t>Total Power: 117.4W</a:t>
            </a:r>
            <a:endParaRPr sz="817"/>
          </a:p>
        </p:txBody>
      </p:sp>
      <p:pic>
        <p:nvPicPr>
          <p:cNvPr id="209" name="Google Shape;209;p34"/>
          <p:cNvPicPr preferRelativeResize="0"/>
          <p:nvPr/>
        </p:nvPicPr>
        <p:blipFill>
          <a:blip r:embed="rId3">
            <a:alphaModFix/>
          </a:blip>
          <a:stretch>
            <a:fillRect/>
          </a:stretch>
        </p:blipFill>
        <p:spPr>
          <a:xfrm>
            <a:off x="311725" y="1657323"/>
            <a:ext cx="2011625" cy="1509426"/>
          </a:xfrm>
          <a:prstGeom prst="rect">
            <a:avLst/>
          </a:prstGeom>
          <a:noFill/>
          <a:ln>
            <a:noFill/>
          </a:ln>
        </p:spPr>
      </p:pic>
      <p:pic>
        <p:nvPicPr>
          <p:cNvPr id="210" name="Google Shape;210;p34"/>
          <p:cNvPicPr preferRelativeResize="0"/>
          <p:nvPr/>
        </p:nvPicPr>
        <p:blipFill>
          <a:blip r:embed="rId4">
            <a:alphaModFix/>
          </a:blip>
          <a:stretch>
            <a:fillRect/>
          </a:stretch>
        </p:blipFill>
        <p:spPr>
          <a:xfrm>
            <a:off x="311725" y="3410225"/>
            <a:ext cx="2011625" cy="1491192"/>
          </a:xfrm>
          <a:prstGeom prst="rect">
            <a:avLst/>
          </a:prstGeom>
          <a:noFill/>
          <a:ln>
            <a:noFill/>
          </a:ln>
        </p:spPr>
      </p:pic>
      <p:pic>
        <p:nvPicPr>
          <p:cNvPr id="211" name="Google Shape;211;p34"/>
          <p:cNvPicPr preferRelativeResize="0"/>
          <p:nvPr/>
        </p:nvPicPr>
        <p:blipFill>
          <a:blip r:embed="rId5">
            <a:alphaModFix/>
          </a:blip>
          <a:stretch>
            <a:fillRect/>
          </a:stretch>
        </p:blipFill>
        <p:spPr>
          <a:xfrm>
            <a:off x="2670187" y="2571750"/>
            <a:ext cx="1349276" cy="101482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Electrical Structure</a:t>
            </a:r>
            <a:endParaRPr/>
          </a:p>
        </p:txBody>
      </p:sp>
      <p:sp>
        <p:nvSpPr>
          <p:cNvPr id="217" name="Google Shape;217;p3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structure we are going for is a block redundant and cross-strapped configuration. </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Due to the duration length of the mission and the high amount of radiation coming from Jupiter, an electronics failure is more likely to happen.</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This will double the amount of components and wiring but will greatly increase the success rate.</a:t>
            </a:r>
            <a:endParaRPr/>
          </a:p>
        </p:txBody>
      </p:sp>
      <p:pic>
        <p:nvPicPr>
          <p:cNvPr id="218" name="Google Shape;218;p35"/>
          <p:cNvPicPr preferRelativeResize="0"/>
          <p:nvPr/>
        </p:nvPicPr>
        <p:blipFill>
          <a:blip r:embed="rId3">
            <a:alphaModFix/>
          </a:blip>
          <a:stretch>
            <a:fillRect/>
          </a:stretch>
        </p:blipFill>
        <p:spPr>
          <a:xfrm>
            <a:off x="-4975" y="1793750"/>
            <a:ext cx="4339875" cy="127970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6"/>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Spacecraft Design</a:t>
            </a:r>
            <a:endParaRPr b="1"/>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Structure &amp; Mechanisms</a:t>
            </a:r>
            <a:endParaRPr/>
          </a:p>
        </p:txBody>
      </p:sp>
      <p:sp>
        <p:nvSpPr>
          <p:cNvPr id="229" name="Google Shape;229;p3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Structure</a:t>
            </a:r>
            <a:endParaRPr/>
          </a:p>
          <a:p>
            <a:pPr indent="-298767" lvl="0" marL="457200" rtl="0" algn="l">
              <a:spcBef>
                <a:spcPts val="1200"/>
              </a:spcBef>
              <a:spcAft>
                <a:spcPts val="0"/>
              </a:spcAft>
              <a:buSzPct val="100000"/>
              <a:buChar char="-"/>
            </a:pPr>
            <a:r>
              <a:rPr lang="en"/>
              <a:t>We will use an aluminum 7075 frame because of its strength and anti-corrosion properties. </a:t>
            </a:r>
            <a:endParaRPr/>
          </a:p>
          <a:p>
            <a:pPr indent="-298767" lvl="0" marL="457200" rtl="0" algn="l">
              <a:spcBef>
                <a:spcPts val="0"/>
              </a:spcBef>
              <a:spcAft>
                <a:spcPts val="0"/>
              </a:spcAft>
              <a:buSzPct val="100000"/>
              <a:buChar char="-"/>
            </a:pPr>
            <a:r>
              <a:rPr lang="en"/>
              <a:t>Density: 2.81 g/cm3.</a:t>
            </a:r>
            <a:endParaRPr/>
          </a:p>
          <a:p>
            <a:pPr indent="-298767" lvl="0" marL="457200" rtl="0" algn="l">
              <a:spcBef>
                <a:spcPts val="0"/>
              </a:spcBef>
              <a:spcAft>
                <a:spcPts val="0"/>
              </a:spcAft>
              <a:buSzPct val="100000"/>
              <a:buChar char="-"/>
            </a:pPr>
            <a:r>
              <a:rPr lang="en"/>
              <a:t>Mass ~250-300 kg</a:t>
            </a:r>
            <a:endParaRPr/>
          </a:p>
          <a:p>
            <a:pPr indent="0" lvl="0" marL="0" rtl="0" algn="l">
              <a:spcBef>
                <a:spcPts val="1200"/>
              </a:spcBef>
              <a:spcAft>
                <a:spcPts val="0"/>
              </a:spcAft>
              <a:buNone/>
            </a:pPr>
            <a:r>
              <a:rPr lang="en"/>
              <a:t>Talos Mechanisms</a:t>
            </a:r>
            <a:endParaRPr/>
          </a:p>
          <a:p>
            <a:pPr indent="-298767" lvl="0" marL="457200" rtl="0" algn="l">
              <a:spcBef>
                <a:spcPts val="1200"/>
              </a:spcBef>
              <a:spcAft>
                <a:spcPts val="0"/>
              </a:spcAft>
              <a:buSzPct val="100000"/>
              <a:buChar char="●"/>
            </a:pPr>
            <a:r>
              <a:rPr lang="en"/>
              <a:t>Pilum Release Motor: </a:t>
            </a:r>
            <a:endParaRPr/>
          </a:p>
          <a:p>
            <a:pPr indent="-287972" lvl="1" marL="914400" rtl="0" algn="l">
              <a:spcBef>
                <a:spcPts val="0"/>
              </a:spcBef>
              <a:spcAft>
                <a:spcPts val="0"/>
              </a:spcAft>
              <a:buSzPct val="100000"/>
              <a:buChar char="○"/>
            </a:pPr>
            <a:r>
              <a:rPr lang="en"/>
              <a:t>Power: 3 W </a:t>
            </a:r>
            <a:endParaRPr/>
          </a:p>
          <a:p>
            <a:pPr indent="-287972" lvl="1" marL="914400" rtl="0" algn="l">
              <a:spcBef>
                <a:spcPts val="0"/>
              </a:spcBef>
              <a:spcAft>
                <a:spcPts val="0"/>
              </a:spcAft>
              <a:buSzPct val="100000"/>
              <a:buChar char="○"/>
            </a:pPr>
            <a:r>
              <a:rPr lang="en"/>
              <a:t>Mass: 1.6 kg</a:t>
            </a:r>
            <a:endParaRPr/>
          </a:p>
          <a:p>
            <a:pPr indent="-298767" lvl="0" marL="457200" rtl="0" algn="l">
              <a:spcBef>
                <a:spcPts val="0"/>
              </a:spcBef>
              <a:spcAft>
                <a:spcPts val="0"/>
              </a:spcAft>
              <a:buSzPct val="100000"/>
              <a:buChar char="●"/>
            </a:pPr>
            <a:r>
              <a:rPr lang="en"/>
              <a:t>Solar Array System G</a:t>
            </a:r>
            <a:r>
              <a:rPr lang="en"/>
              <a:t>imbels (2)</a:t>
            </a:r>
            <a:r>
              <a:rPr lang="en"/>
              <a:t>: </a:t>
            </a:r>
            <a:endParaRPr/>
          </a:p>
          <a:p>
            <a:pPr indent="-287972" lvl="1" marL="914400" rtl="0" algn="l">
              <a:spcBef>
                <a:spcPts val="0"/>
              </a:spcBef>
              <a:spcAft>
                <a:spcPts val="0"/>
              </a:spcAft>
              <a:buSzPct val="100000"/>
              <a:buChar char="○"/>
            </a:pPr>
            <a:r>
              <a:rPr lang="en"/>
              <a:t>Power: 3 W each </a:t>
            </a:r>
            <a:endParaRPr/>
          </a:p>
          <a:p>
            <a:pPr indent="-287972" lvl="1" marL="914400" rtl="0" algn="l">
              <a:spcBef>
                <a:spcPts val="0"/>
              </a:spcBef>
              <a:spcAft>
                <a:spcPts val="0"/>
              </a:spcAft>
              <a:buSzPct val="100000"/>
              <a:buChar char="○"/>
            </a:pPr>
            <a:r>
              <a:rPr lang="en"/>
              <a:t>9.4 kg each</a:t>
            </a:r>
            <a:endParaRPr/>
          </a:p>
          <a:p>
            <a:pPr indent="0" lvl="0" marL="0" rtl="0" algn="l">
              <a:spcBef>
                <a:spcPts val="1200"/>
              </a:spcBef>
              <a:spcAft>
                <a:spcPts val="0"/>
              </a:spcAft>
              <a:buNone/>
            </a:pPr>
            <a:r>
              <a:rPr lang="en"/>
              <a:t>Pilum Drill: Specifically designed for this mission:</a:t>
            </a:r>
            <a:endParaRPr/>
          </a:p>
          <a:p>
            <a:pPr indent="-298767" lvl="0" marL="457200" rtl="0" algn="l">
              <a:spcBef>
                <a:spcPts val="1200"/>
              </a:spcBef>
              <a:spcAft>
                <a:spcPts val="0"/>
              </a:spcAft>
              <a:buSzPct val="100000"/>
              <a:buChar char="●"/>
            </a:pPr>
            <a:r>
              <a:rPr lang="en"/>
              <a:t>Low power usage: &lt;100 W</a:t>
            </a:r>
            <a:endParaRPr/>
          </a:p>
          <a:p>
            <a:pPr indent="-298767" lvl="0" marL="457200" rtl="0" algn="l">
              <a:spcBef>
                <a:spcPts val="0"/>
              </a:spcBef>
              <a:spcAft>
                <a:spcPts val="0"/>
              </a:spcAft>
              <a:buSzPct val="100000"/>
              <a:buChar char="●"/>
            </a:pPr>
            <a:r>
              <a:rPr lang="en"/>
              <a:t>Low mass: &lt;10 kg</a:t>
            </a:r>
            <a:endParaRPr/>
          </a:p>
          <a:p>
            <a:pPr indent="-298767" lvl="0" marL="457200" rtl="0" algn="l">
              <a:spcBef>
                <a:spcPts val="0"/>
              </a:spcBef>
              <a:spcAft>
                <a:spcPts val="0"/>
              </a:spcAft>
              <a:buSzPct val="100000"/>
              <a:buChar char="●"/>
            </a:pPr>
            <a:r>
              <a:rPr lang="en"/>
              <a:t>Long drill times</a:t>
            </a:r>
            <a:endParaRPr/>
          </a:p>
          <a:p>
            <a:pPr indent="-298767" lvl="0" marL="457200" rtl="0" algn="l">
              <a:spcBef>
                <a:spcPts val="0"/>
              </a:spcBef>
              <a:spcAft>
                <a:spcPts val="0"/>
              </a:spcAft>
              <a:buSzPct val="100000"/>
              <a:buChar char="●"/>
            </a:pPr>
            <a:r>
              <a:rPr lang="en"/>
              <a:t>High torque</a:t>
            </a:r>
            <a:endParaRPr/>
          </a:p>
          <a:p>
            <a:pPr indent="0" lvl="0" marL="0" rtl="0" algn="l">
              <a:spcBef>
                <a:spcPts val="1200"/>
              </a:spcBef>
              <a:spcAft>
                <a:spcPts val="1200"/>
              </a:spcAft>
              <a:buNone/>
            </a:pPr>
            <a:r>
              <a:t/>
            </a:r>
            <a:endParaRPr/>
          </a:p>
        </p:txBody>
      </p:sp>
      <p:pic>
        <p:nvPicPr>
          <p:cNvPr id="230" name="Google Shape;230;p37"/>
          <p:cNvPicPr preferRelativeResize="0"/>
          <p:nvPr/>
        </p:nvPicPr>
        <p:blipFill>
          <a:blip r:embed="rId3">
            <a:alphaModFix/>
          </a:blip>
          <a:stretch>
            <a:fillRect/>
          </a:stretch>
        </p:blipFill>
        <p:spPr>
          <a:xfrm>
            <a:off x="158600" y="1923850"/>
            <a:ext cx="4012750" cy="22930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8"/>
          <p:cNvSpPr txBox="1"/>
          <p:nvPr>
            <p:ph type="title"/>
          </p:nvPr>
        </p:nvSpPr>
        <p:spPr>
          <a:xfrm>
            <a:off x="111000" y="215550"/>
            <a:ext cx="4225800" cy="74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Preliminary Sketch &amp; 3D Design</a:t>
            </a:r>
            <a:endParaRPr/>
          </a:p>
        </p:txBody>
      </p:sp>
      <p:pic>
        <p:nvPicPr>
          <p:cNvPr id="236" name="Google Shape;236;p38"/>
          <p:cNvPicPr preferRelativeResize="0"/>
          <p:nvPr/>
        </p:nvPicPr>
        <p:blipFill>
          <a:blip r:embed="rId3">
            <a:alphaModFix/>
          </a:blip>
          <a:stretch>
            <a:fillRect/>
          </a:stretch>
        </p:blipFill>
        <p:spPr>
          <a:xfrm>
            <a:off x="345300" y="1198800"/>
            <a:ext cx="3620550" cy="3625351"/>
          </a:xfrm>
          <a:prstGeom prst="rect">
            <a:avLst/>
          </a:prstGeom>
          <a:noFill/>
          <a:ln>
            <a:noFill/>
          </a:ln>
        </p:spPr>
      </p:pic>
      <p:pic>
        <p:nvPicPr>
          <p:cNvPr id="237" name="Google Shape;237;p38"/>
          <p:cNvPicPr preferRelativeResize="0"/>
          <p:nvPr/>
        </p:nvPicPr>
        <p:blipFill rotWithShape="1">
          <a:blip r:embed="rId4">
            <a:alphaModFix/>
          </a:blip>
          <a:srcRect b="8941" l="7501" r="7831" t="18007"/>
          <a:stretch/>
        </p:blipFill>
        <p:spPr>
          <a:xfrm>
            <a:off x="4336800" y="86963"/>
            <a:ext cx="4807200" cy="2290724"/>
          </a:xfrm>
          <a:prstGeom prst="rect">
            <a:avLst/>
          </a:prstGeom>
          <a:noFill/>
          <a:ln>
            <a:noFill/>
          </a:ln>
        </p:spPr>
      </p:pic>
      <p:pic>
        <p:nvPicPr>
          <p:cNvPr id="238" name="Google Shape;238;p38"/>
          <p:cNvPicPr preferRelativeResize="0"/>
          <p:nvPr/>
        </p:nvPicPr>
        <p:blipFill rotWithShape="1">
          <a:blip r:embed="rId5">
            <a:alphaModFix/>
          </a:blip>
          <a:srcRect b="22024" l="16865" r="10343" t="18205"/>
          <a:stretch/>
        </p:blipFill>
        <p:spPr>
          <a:xfrm>
            <a:off x="4314250" y="2377675"/>
            <a:ext cx="4829750" cy="23225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Sources</a:t>
            </a:r>
            <a:endParaRPr/>
          </a:p>
        </p:txBody>
      </p:sp>
      <p:sp>
        <p:nvSpPr>
          <p:cNvPr id="244" name="Google Shape;244;p3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lang="en" u="sng">
                <a:solidFill>
                  <a:schemeClr val="hlink"/>
                </a:solidFill>
                <a:hlinkClick r:id="rId3"/>
              </a:rPr>
              <a:t>https://science.nasa.gov/mission/cassini/spacecraft/cassini-orbiter/magnetometer/</a:t>
            </a:r>
            <a:endParaRPr/>
          </a:p>
          <a:p>
            <a:pPr indent="-304958" lvl="0" marL="457200" rtl="0" algn="l">
              <a:spcBef>
                <a:spcPts val="0"/>
              </a:spcBef>
              <a:spcAft>
                <a:spcPts val="0"/>
              </a:spcAft>
              <a:buSzPct val="100000"/>
              <a:buChar char="●"/>
            </a:pPr>
            <a:r>
              <a:rPr lang="en" u="sng">
                <a:solidFill>
                  <a:schemeClr val="hlink"/>
                </a:solidFill>
                <a:hlinkClick r:id="rId4"/>
              </a:rPr>
              <a:t>https://pds-atmospheres.nmsu.edu/data_and_services/atmospheres_data/Cassini/inst-mag.html</a:t>
            </a:r>
            <a:endParaRPr/>
          </a:p>
          <a:p>
            <a:pPr indent="-304958" lvl="0" marL="457200" rtl="0" algn="l">
              <a:spcBef>
                <a:spcPts val="0"/>
              </a:spcBef>
              <a:spcAft>
                <a:spcPts val="0"/>
              </a:spcAft>
              <a:buSzPct val="100000"/>
              <a:buChar char="●"/>
            </a:pPr>
            <a:r>
              <a:rPr lang="en" u="sng">
                <a:solidFill>
                  <a:schemeClr val="hlink"/>
                </a:solidFill>
                <a:hlinkClick r:id="rId5"/>
              </a:rPr>
              <a:t>https://en.wikipedia.org/wiki/Radar_for_Europa_Assessment_and_Sounding:_Ocean_to_Near-surface</a:t>
            </a:r>
            <a:endParaRPr/>
          </a:p>
          <a:p>
            <a:pPr indent="-304958" lvl="0" marL="457200" rtl="0" algn="l">
              <a:spcBef>
                <a:spcPts val="0"/>
              </a:spcBef>
              <a:spcAft>
                <a:spcPts val="0"/>
              </a:spcAft>
              <a:buSzPct val="100000"/>
              <a:buChar char="●"/>
            </a:pPr>
            <a:r>
              <a:rPr lang="en" u="sng">
                <a:solidFill>
                  <a:schemeClr val="hlink"/>
                </a:solidFill>
                <a:hlinkClick r:id="rId6"/>
              </a:rPr>
              <a:t>https://en.wikipedia.org/wiki/Multi-mission_radioisotope_thermoelectric_generator</a:t>
            </a:r>
            <a:endParaRPr/>
          </a:p>
          <a:p>
            <a:pPr indent="-304958" lvl="0" marL="457200" rtl="0" algn="l">
              <a:spcBef>
                <a:spcPts val="0"/>
              </a:spcBef>
              <a:spcAft>
                <a:spcPts val="0"/>
              </a:spcAft>
              <a:buSzPct val="100000"/>
              <a:buChar char="●"/>
            </a:pPr>
            <a:r>
              <a:rPr lang="en" u="sng">
                <a:solidFill>
                  <a:schemeClr val="hlink"/>
                </a:solidFill>
                <a:hlinkClick r:id="rId7"/>
              </a:rPr>
              <a:t>https://en.wikipedia.org/wiki/GPHS-RTG</a:t>
            </a:r>
            <a:endParaRPr/>
          </a:p>
          <a:p>
            <a:pPr indent="-304958" lvl="0" marL="457200" rtl="0" algn="l">
              <a:spcBef>
                <a:spcPts val="0"/>
              </a:spcBef>
              <a:spcAft>
                <a:spcPts val="0"/>
              </a:spcAft>
              <a:buSzPct val="100000"/>
              <a:buChar char="●"/>
            </a:pPr>
            <a:r>
              <a:rPr lang="en" u="sng">
                <a:solidFill>
                  <a:schemeClr val="hlink"/>
                </a:solidFill>
                <a:hlinkClick r:id="rId8"/>
              </a:rPr>
              <a:t>https://europa.nasa.gov/mission-updates/41/10-things-to-know-about-europa-clippers-science-instruments/</a:t>
            </a:r>
            <a:endParaRPr/>
          </a:p>
          <a:p>
            <a:pPr indent="-304958" lvl="0" marL="457200" rtl="0" algn="l">
              <a:spcBef>
                <a:spcPts val="0"/>
              </a:spcBef>
              <a:spcAft>
                <a:spcPts val="0"/>
              </a:spcAft>
              <a:buSzPct val="100000"/>
              <a:buChar char="●"/>
            </a:pPr>
            <a:r>
              <a:rPr lang="en" u="sng">
                <a:solidFill>
                  <a:schemeClr val="hlink"/>
                </a:solidFill>
                <a:hlinkClick r:id="rId9"/>
              </a:rPr>
              <a:t>https://meetingorganizer.copernicus.org/EPSC2014/EPSC2014-229.pdf&amp;lang=en</a:t>
            </a:r>
            <a:endParaRPr/>
          </a:p>
          <a:p>
            <a:pPr indent="-304958" lvl="0" marL="457200" rtl="0" algn="l">
              <a:spcBef>
                <a:spcPts val="0"/>
              </a:spcBef>
              <a:spcAft>
                <a:spcPts val="0"/>
              </a:spcAft>
              <a:buSzPct val="100000"/>
              <a:buChar char="●"/>
            </a:pPr>
            <a:r>
              <a:rPr lang="en" u="sng">
                <a:solidFill>
                  <a:schemeClr val="hlink"/>
                </a:solidFill>
                <a:hlinkClick r:id="rId10"/>
              </a:rPr>
              <a:t>https://europa.nasa.gov/internal_resources/379/ScienceInstruments_031422_Public.pdf</a:t>
            </a:r>
            <a:endParaRPr/>
          </a:p>
          <a:p>
            <a:pPr indent="-304958" lvl="0" marL="457200" rtl="0" algn="l">
              <a:spcBef>
                <a:spcPts val="0"/>
              </a:spcBef>
              <a:spcAft>
                <a:spcPts val="0"/>
              </a:spcAft>
              <a:buSzPct val="100000"/>
              <a:buChar char="●"/>
            </a:pPr>
            <a:r>
              <a:rPr lang="en"/>
              <a:t>https://www.esa.int/Enabling_Support/Space_Engineering_Technology/Onboard_Computers_and_Data_Handling/Onboard_Computers#:~:text=The%20term%20%E2%80%9COn%20Board%20Computer,the%20On%20Board%20Software%20run.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Mission Statement</a:t>
            </a:r>
            <a:endParaRPr/>
          </a:p>
        </p:txBody>
      </p:sp>
      <p:sp>
        <p:nvSpPr>
          <p:cNvPr id="79" name="Google Shape;79;p15"/>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018"/>
              <a:buFont typeface="Arial"/>
              <a:buNone/>
            </a:pPr>
            <a:r>
              <a:rPr lang="en" sz="1063">
                <a:solidFill>
                  <a:schemeClr val="dk1"/>
                </a:solidFill>
              </a:rPr>
              <a:t> Our mission would serve as a scientific reconnaissance mission to detect any signs of of life, and more information about the ocean. Based on our findings we can figure out more about the past history of Europa. Judging by the water content and oxygen, we suspect organisms similar to primordial algae could exist in the vast oceans of ice. </a:t>
            </a:r>
            <a:endParaRPr sz="1063">
              <a:solidFill>
                <a:schemeClr val="dk1"/>
              </a:solidFill>
            </a:endParaRPr>
          </a:p>
          <a:p>
            <a:pPr indent="0" lvl="0" marL="0" rtl="0" algn="l">
              <a:lnSpc>
                <a:spcPct val="115000"/>
              </a:lnSpc>
              <a:spcBef>
                <a:spcPts val="0"/>
              </a:spcBef>
              <a:spcAft>
                <a:spcPts val="0"/>
              </a:spcAft>
              <a:buClr>
                <a:schemeClr val="dk1"/>
              </a:buClr>
              <a:buSzPts val="1018"/>
              <a:buFont typeface="Arial"/>
              <a:buNone/>
            </a:pPr>
            <a:r>
              <a:t/>
            </a:r>
            <a:endParaRPr sz="1063">
              <a:solidFill>
                <a:schemeClr val="dk1"/>
              </a:solidFill>
            </a:endParaRPr>
          </a:p>
          <a:p>
            <a:pPr indent="0" lvl="0" marL="0" rtl="0" algn="l">
              <a:lnSpc>
                <a:spcPct val="115000"/>
              </a:lnSpc>
              <a:spcBef>
                <a:spcPts val="0"/>
              </a:spcBef>
              <a:spcAft>
                <a:spcPts val="0"/>
              </a:spcAft>
              <a:buClr>
                <a:schemeClr val="dk1"/>
              </a:buClr>
              <a:buSzPts val="1018"/>
              <a:buFont typeface="Arial"/>
              <a:buNone/>
            </a:pPr>
            <a:r>
              <a:rPr lang="en" sz="1063">
                <a:solidFill>
                  <a:schemeClr val="dk1"/>
                </a:solidFill>
              </a:rPr>
              <a:t>This would consist of a deep space satellite with the objective of a high eccentricity, Jovian orbit in plane with Europa at periapsis to create a scan of its surface topography, determine future landing locations, and to drop a surface probe to drill/analyze surface samples and atmosphere. The spacecraft will also try to intercept one of these plumes of water to analyze the content from orbit, much like Cassini did on Saturn’s moon Enceladus.</a:t>
            </a:r>
            <a:endParaRPr sz="1063">
              <a:solidFill>
                <a:schemeClr val="dk1"/>
              </a:solidFill>
            </a:endParaRPr>
          </a:p>
          <a:p>
            <a:pPr indent="0" lvl="0" marL="0" rtl="0" algn="l">
              <a:lnSpc>
                <a:spcPct val="115000"/>
              </a:lnSpc>
              <a:spcBef>
                <a:spcPts val="0"/>
              </a:spcBef>
              <a:spcAft>
                <a:spcPts val="0"/>
              </a:spcAft>
              <a:buClr>
                <a:schemeClr val="dk1"/>
              </a:buClr>
              <a:buSzPts val="1018"/>
              <a:buFont typeface="Arial"/>
              <a:buNone/>
            </a:pPr>
            <a:r>
              <a:t/>
            </a:r>
            <a:endParaRPr sz="1063">
              <a:solidFill>
                <a:schemeClr val="dk1"/>
              </a:solidFill>
            </a:endParaRPr>
          </a:p>
          <a:p>
            <a:pPr indent="0" lvl="0" marL="0" rtl="0" algn="l">
              <a:lnSpc>
                <a:spcPct val="115000"/>
              </a:lnSpc>
              <a:spcBef>
                <a:spcPts val="0"/>
              </a:spcBef>
              <a:spcAft>
                <a:spcPts val="0"/>
              </a:spcAft>
              <a:buClr>
                <a:schemeClr val="dk1"/>
              </a:buClr>
              <a:buSzPts val="1018"/>
              <a:buFont typeface="Arial"/>
              <a:buNone/>
            </a:pPr>
            <a:r>
              <a:rPr lang="en" sz="1063">
                <a:solidFill>
                  <a:schemeClr val="dk1"/>
                </a:solidFill>
              </a:rPr>
              <a:t>Upon completion of prior directives, we would like to use the satellite as a communications relay to transmit the data from the probe to earth. This mission will continue until sufficient surface data is recovered and  nearly the </a:t>
            </a:r>
            <a:r>
              <a:rPr lang="en" sz="1063">
                <a:solidFill>
                  <a:schemeClr val="dk1"/>
                </a:solidFill>
              </a:rPr>
              <a:t>entirety </a:t>
            </a:r>
            <a:r>
              <a:rPr lang="en" sz="1063">
                <a:solidFill>
                  <a:schemeClr val="dk1"/>
                </a:solidFill>
              </a:rPr>
              <a:t>of Europa is scanned by the satellite. Following this we plan to use our leftover propellant to adjust orbits, observe Jupiter, and potentially other moons.</a:t>
            </a:r>
            <a:endParaRPr sz="1202"/>
          </a:p>
        </p:txBody>
      </p:sp>
      <p:pic>
        <p:nvPicPr>
          <p:cNvPr id="80" name="Google Shape;80;p15"/>
          <p:cNvPicPr preferRelativeResize="0"/>
          <p:nvPr/>
        </p:nvPicPr>
        <p:blipFill>
          <a:blip r:embed="rId3">
            <a:alphaModFix/>
          </a:blip>
          <a:stretch>
            <a:fillRect/>
          </a:stretch>
        </p:blipFill>
        <p:spPr>
          <a:xfrm>
            <a:off x="7600" y="1523800"/>
            <a:ext cx="4314750" cy="2707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Objectives</a:t>
            </a:r>
            <a:endParaRPr/>
          </a:p>
          <a:p>
            <a:pPr indent="0" lvl="0" marL="0" rtl="0" algn="l">
              <a:spcBef>
                <a:spcPts val="0"/>
              </a:spcBef>
              <a:spcAft>
                <a:spcPts val="0"/>
              </a:spcAft>
              <a:buNone/>
            </a:pPr>
            <a:r>
              <a:t/>
            </a:r>
            <a:endParaRPr/>
          </a:p>
        </p:txBody>
      </p:sp>
      <p:sp>
        <p:nvSpPr>
          <p:cNvPr id="86" name="Google Shape;86;p16"/>
          <p:cNvSpPr txBox="1"/>
          <p:nvPr>
            <p:ph idx="1" type="body"/>
          </p:nvPr>
        </p:nvSpPr>
        <p:spPr>
          <a:xfrm>
            <a:off x="4679875" y="500925"/>
            <a:ext cx="4166400" cy="40986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b="1" lang="en" sz="1350" u="sng">
                <a:solidFill>
                  <a:schemeClr val="dk1"/>
                </a:solidFill>
              </a:rPr>
              <a:t>Primary Objectives:</a:t>
            </a:r>
            <a:endParaRPr b="1" sz="1350" u="sng">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b="1" sz="1350" u="sng">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Achieve a highly elliptical Jovian orbit with the periapsis at Europa’s altitude.</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Deploy a probe to the surface of Europa to transmit surface sample and visual data.</a:t>
            </a:r>
            <a:endParaRPr sz="1350">
              <a:solidFill>
                <a:schemeClr val="dk1"/>
              </a:solidFill>
            </a:endParaRPr>
          </a:p>
          <a:p>
            <a:pPr indent="0" lvl="0" marL="457200" rtl="0" algn="l">
              <a:lnSpc>
                <a:spcPct val="100000"/>
              </a:lnSpc>
              <a:spcBef>
                <a:spcPts val="0"/>
              </a:spcBef>
              <a:spcAft>
                <a:spcPts val="0"/>
              </a:spcAft>
              <a:buClr>
                <a:schemeClr val="dk1"/>
              </a:buClr>
              <a:buSzPts val="1100"/>
              <a:buFont typeface="Arial"/>
              <a:buNone/>
            </a:pPr>
            <a:r>
              <a:t/>
            </a:r>
            <a:endParaRPr sz="1350">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n" sz="1350" u="sng">
                <a:solidFill>
                  <a:schemeClr val="dk1"/>
                </a:solidFill>
              </a:rPr>
              <a:t>Secondary Objectives: </a:t>
            </a:r>
            <a:r>
              <a:rPr lang="en" sz="1350">
                <a:solidFill>
                  <a:schemeClr val="dk1"/>
                </a:solidFill>
              </a:rPr>
              <a:t> </a:t>
            </a:r>
            <a:endParaRPr sz="135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Observe Jupiter and other moons</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Scout areas for future landings/exploration on Europa</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Intercept a water plume in orbit and collect samples from it for analysis</a:t>
            </a:r>
            <a:endParaRPr sz="1350">
              <a:solidFill>
                <a:schemeClr val="dk1"/>
              </a:solidFill>
            </a:endParaRPr>
          </a:p>
          <a:p>
            <a:pPr indent="-314325" lvl="0" marL="457200" rtl="0" algn="l">
              <a:lnSpc>
                <a:spcPct val="100000"/>
              </a:lnSpc>
              <a:spcBef>
                <a:spcPts val="0"/>
              </a:spcBef>
              <a:spcAft>
                <a:spcPts val="0"/>
              </a:spcAft>
              <a:buClr>
                <a:schemeClr val="dk1"/>
              </a:buClr>
              <a:buSzPts val="1350"/>
              <a:buChar char="●"/>
            </a:pPr>
            <a:r>
              <a:rPr lang="en" sz="1350">
                <a:solidFill>
                  <a:schemeClr val="dk1"/>
                </a:solidFill>
              </a:rPr>
              <a:t>Study radiation waves that come from Jupiter</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Concepts of Operations-</a:t>
            </a:r>
            <a:endParaRPr/>
          </a:p>
          <a:p>
            <a:pPr indent="0" lvl="0" marL="0" rtl="0" algn="l">
              <a:spcBef>
                <a:spcPts val="0"/>
              </a:spcBef>
              <a:spcAft>
                <a:spcPts val="0"/>
              </a:spcAft>
              <a:buNone/>
            </a:pPr>
            <a:r>
              <a:rPr lang="en"/>
              <a:t>Orbital</a:t>
            </a:r>
            <a:r>
              <a:rPr lang="en"/>
              <a:t> Mechanics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97700" y="500925"/>
            <a:ext cx="42963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Interplanetary Travel</a:t>
            </a:r>
            <a:endParaRPr/>
          </a:p>
          <a:p>
            <a:pPr indent="0" lvl="0" marL="0" rtl="0" algn="l">
              <a:spcBef>
                <a:spcPts val="0"/>
              </a:spcBef>
              <a:spcAft>
                <a:spcPts val="0"/>
              </a:spcAft>
              <a:buNone/>
            </a:pPr>
            <a:r>
              <a:t/>
            </a:r>
            <a:endParaRPr/>
          </a:p>
        </p:txBody>
      </p:sp>
      <p:sp>
        <p:nvSpPr>
          <p:cNvPr id="97" name="Google Shape;97;p18"/>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311150" lvl="0" marL="457200" rtl="0" algn="l">
              <a:spcBef>
                <a:spcPts val="0"/>
              </a:spcBef>
              <a:spcAft>
                <a:spcPts val="0"/>
              </a:spcAft>
              <a:buSzPts val="1300"/>
              <a:buChar char="●"/>
            </a:pPr>
            <a:r>
              <a:rPr lang="en"/>
              <a:t>After launch, Talos will circularize in a 200 km altitude parking orbit </a:t>
            </a:r>
            <a:r>
              <a:rPr lang="en"/>
              <a:t>around Earth</a:t>
            </a:r>
            <a:endParaRPr/>
          </a:p>
          <a:p>
            <a:pPr indent="-311150" lvl="0" marL="457200" rtl="0" algn="l">
              <a:spcBef>
                <a:spcPts val="0"/>
              </a:spcBef>
              <a:spcAft>
                <a:spcPts val="0"/>
              </a:spcAft>
              <a:buSzPts val="1300"/>
              <a:buChar char="●"/>
            </a:pPr>
            <a:r>
              <a:rPr lang="en"/>
              <a:t>On Jan 27 2027, Talos will perform a 4.31 km/s maneuver to leave Earth SOI and raise its aphelion to prepare for an Earth gravity assist</a:t>
            </a:r>
            <a:endParaRPr/>
          </a:p>
          <a:p>
            <a:pPr indent="-311150" lvl="0" marL="457200" rtl="0" algn="l">
              <a:spcBef>
                <a:spcPts val="0"/>
              </a:spcBef>
              <a:spcAft>
                <a:spcPts val="0"/>
              </a:spcAft>
              <a:buSzPts val="1300"/>
              <a:buChar char="●"/>
            </a:pPr>
            <a:r>
              <a:rPr lang="en"/>
              <a:t>On Feb 1 2028, Talos will adjust the previous orbit to intercept Earth’s SOI costing 0.511 km/s</a:t>
            </a:r>
            <a:endParaRPr/>
          </a:p>
          <a:p>
            <a:pPr indent="-311150" lvl="0" marL="457200" rtl="0" algn="l">
              <a:spcBef>
                <a:spcPts val="0"/>
              </a:spcBef>
              <a:spcAft>
                <a:spcPts val="0"/>
              </a:spcAft>
              <a:buSzPts val="1300"/>
              <a:buChar char="●"/>
            </a:pPr>
            <a:r>
              <a:rPr lang="en"/>
              <a:t>On Dec 15 2028, Talos will perform an Earth flyby costing 0.180 km/s but adding 13.38 km/s</a:t>
            </a:r>
            <a:endParaRPr/>
          </a:p>
          <a:p>
            <a:pPr indent="-311150" lvl="0" marL="457200" rtl="0" algn="l">
              <a:spcBef>
                <a:spcPts val="0"/>
              </a:spcBef>
              <a:spcAft>
                <a:spcPts val="0"/>
              </a:spcAft>
              <a:buSzPts val="1300"/>
              <a:buChar char="●"/>
            </a:pPr>
            <a:r>
              <a:rPr lang="en"/>
              <a:t>The Lambert transfer will then target Europa directly, catching the moon between Jupiter and the Sun, mid course corrections will cost ~0.222 km/s</a:t>
            </a:r>
            <a:endParaRPr/>
          </a:p>
        </p:txBody>
      </p:sp>
      <p:pic>
        <p:nvPicPr>
          <p:cNvPr id="98" name="Google Shape;98;p18"/>
          <p:cNvPicPr preferRelativeResize="0"/>
          <p:nvPr/>
        </p:nvPicPr>
        <p:blipFill>
          <a:blip r:embed="rId3">
            <a:alphaModFix/>
          </a:blip>
          <a:stretch>
            <a:fillRect/>
          </a:stretch>
        </p:blipFill>
        <p:spPr>
          <a:xfrm>
            <a:off x="318850" y="1626686"/>
            <a:ext cx="3706500" cy="333586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Europa Injection</a:t>
            </a:r>
            <a:endParaRPr/>
          </a:p>
        </p:txBody>
      </p:sp>
      <p:sp>
        <p:nvSpPr>
          <p:cNvPr id="104" name="Google Shape;104;p19"/>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311150" lvl="0" marL="457200" rtl="0" algn="l">
              <a:spcBef>
                <a:spcPts val="0"/>
              </a:spcBef>
              <a:spcAft>
                <a:spcPts val="0"/>
              </a:spcAft>
              <a:buSzPts val="1300"/>
              <a:buChar char="●"/>
            </a:pPr>
            <a:r>
              <a:rPr lang="en"/>
              <a:t>Dec 8 2031- 2.93 years from </a:t>
            </a:r>
            <a:r>
              <a:rPr lang="en"/>
              <a:t>gravity</a:t>
            </a:r>
            <a:r>
              <a:rPr lang="en"/>
              <a:t> assist, Talos will enter </a:t>
            </a:r>
            <a:r>
              <a:rPr lang="en"/>
              <a:t>Jupiter's</a:t>
            </a:r>
            <a:r>
              <a:rPr lang="en"/>
              <a:t> sphere of influence</a:t>
            </a:r>
            <a:endParaRPr/>
          </a:p>
          <a:p>
            <a:pPr indent="-311150" lvl="0" marL="457200" rtl="0" algn="l">
              <a:spcBef>
                <a:spcPts val="0"/>
              </a:spcBef>
              <a:spcAft>
                <a:spcPts val="0"/>
              </a:spcAft>
              <a:buSzPts val="1300"/>
              <a:buChar char="●"/>
            </a:pPr>
            <a:r>
              <a:rPr lang="en"/>
              <a:t>Talos will inject into a highly </a:t>
            </a:r>
            <a:r>
              <a:rPr lang="en"/>
              <a:t>elliptical orbit about Jupiter with its periapsis at altitude near Europa. This maneuver costs 815.583 m/sec</a:t>
            </a:r>
            <a:endParaRPr/>
          </a:p>
          <a:p>
            <a:pPr indent="-311150" lvl="0" marL="457200" rtl="0" algn="l">
              <a:spcBef>
                <a:spcPts val="0"/>
              </a:spcBef>
              <a:spcAft>
                <a:spcPts val="0"/>
              </a:spcAft>
              <a:buSzPts val="1300"/>
              <a:buChar char="●"/>
            </a:pPr>
            <a:r>
              <a:rPr lang="en"/>
              <a:t>After many gravity assisted, Europa fly-bys, the apoapsis will have been reduced to an eccentricity of about 0.5. We expect these maneuvers to cost us nearly ~150 m/s total in course adjustments over many months</a:t>
            </a:r>
            <a:endParaRPr/>
          </a:p>
          <a:p>
            <a:pPr indent="-311150" lvl="0" marL="457200" rtl="0" algn="l">
              <a:spcBef>
                <a:spcPts val="0"/>
              </a:spcBef>
              <a:spcAft>
                <a:spcPts val="0"/>
              </a:spcAft>
              <a:buSzPts val="1300"/>
              <a:buChar char="●"/>
            </a:pPr>
            <a:r>
              <a:rPr lang="en"/>
              <a:t>From here, Talos will scan Europa during its fly-bys and attempt to intercept a water plume </a:t>
            </a:r>
            <a:endParaRPr/>
          </a:p>
          <a:p>
            <a:pPr indent="0" lvl="0" marL="0" rtl="0" algn="l">
              <a:spcBef>
                <a:spcPts val="1200"/>
              </a:spcBef>
              <a:spcAft>
                <a:spcPts val="1200"/>
              </a:spcAft>
              <a:buNone/>
            </a:pPr>
            <a:r>
              <a:t/>
            </a:r>
            <a:endParaRPr/>
          </a:p>
        </p:txBody>
      </p:sp>
      <p:pic>
        <p:nvPicPr>
          <p:cNvPr id="105" name="Google Shape;105;p19"/>
          <p:cNvPicPr preferRelativeResize="0"/>
          <p:nvPr/>
        </p:nvPicPr>
        <p:blipFill rotWithShape="1">
          <a:blip r:embed="rId3">
            <a:alphaModFix/>
          </a:blip>
          <a:srcRect b="0" l="26843" r="23158" t="29428"/>
          <a:stretch/>
        </p:blipFill>
        <p:spPr>
          <a:xfrm>
            <a:off x="129838" y="1365700"/>
            <a:ext cx="4070276" cy="3394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190875" y="500925"/>
            <a:ext cx="4031100" cy="250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Deploying “Pilum”</a:t>
            </a:r>
            <a:endParaRPr/>
          </a:p>
          <a:p>
            <a:pPr indent="0" lvl="0" marL="0" rtl="0" algn="ctr">
              <a:spcBef>
                <a:spcPts val="0"/>
              </a:spcBef>
              <a:spcAft>
                <a:spcPts val="0"/>
              </a:spcAft>
              <a:buNone/>
            </a:pPr>
            <a:r>
              <a:t/>
            </a:r>
            <a:endParaRPr/>
          </a:p>
        </p:txBody>
      </p:sp>
      <p:sp>
        <p:nvSpPr>
          <p:cNvPr id="111" name="Google Shape;111;p20"/>
          <p:cNvSpPr txBox="1"/>
          <p:nvPr>
            <p:ph idx="1" type="body"/>
          </p:nvPr>
        </p:nvSpPr>
        <p:spPr>
          <a:xfrm>
            <a:off x="4673200" y="500925"/>
            <a:ext cx="4166400" cy="4098600"/>
          </a:xfrm>
          <a:prstGeom prst="rect">
            <a:avLst/>
          </a:prstGeom>
        </p:spPr>
        <p:txBody>
          <a:bodyPr anchorCtr="0" anchor="ctr" bIns="91425" lIns="91425" spcFirstLastPara="1" rIns="91425" wrap="square" tIns="91425">
            <a:normAutofit/>
          </a:bodyPr>
          <a:lstStyle/>
          <a:p>
            <a:pPr indent="-311150" lvl="0" marL="457200" rtl="0" algn="l">
              <a:spcBef>
                <a:spcPts val="0"/>
              </a:spcBef>
              <a:spcAft>
                <a:spcPts val="0"/>
              </a:spcAft>
              <a:buSzPts val="1300"/>
              <a:buChar char="●"/>
            </a:pPr>
            <a:r>
              <a:rPr lang="en"/>
              <a:t>Pilum will initially be used in intercepting a ice crystal particulate cloud ejected from the surface of Europa.</a:t>
            </a:r>
            <a:endParaRPr/>
          </a:p>
          <a:p>
            <a:pPr indent="-311150" lvl="0" marL="457200" rtl="0" algn="l">
              <a:spcBef>
                <a:spcPts val="0"/>
              </a:spcBef>
              <a:spcAft>
                <a:spcPts val="0"/>
              </a:spcAft>
              <a:buSzPts val="1300"/>
              <a:buChar char="●"/>
            </a:pPr>
            <a:r>
              <a:rPr lang="en"/>
              <a:t>Following </a:t>
            </a:r>
            <a:r>
              <a:rPr lang="en"/>
              <a:t>sufficient</a:t>
            </a:r>
            <a:r>
              <a:rPr lang="en"/>
              <a:t> data collection, Talos will perform a </a:t>
            </a:r>
            <a:r>
              <a:rPr lang="en"/>
              <a:t>maneuver</a:t>
            </a:r>
            <a:r>
              <a:rPr lang="en"/>
              <a:t> to intercept Europa 5 days in </a:t>
            </a:r>
            <a:r>
              <a:rPr lang="en"/>
              <a:t>advance</a:t>
            </a:r>
            <a:r>
              <a:rPr lang="en"/>
              <a:t> costing 50 m/s. </a:t>
            </a:r>
            <a:endParaRPr/>
          </a:p>
          <a:p>
            <a:pPr indent="-311150" lvl="0" marL="457200" rtl="0" algn="l">
              <a:spcBef>
                <a:spcPts val="0"/>
              </a:spcBef>
              <a:spcAft>
                <a:spcPts val="0"/>
              </a:spcAft>
              <a:buSzPts val="1300"/>
              <a:buChar char="●"/>
            </a:pPr>
            <a:r>
              <a:rPr lang="en"/>
              <a:t>Talos will then decouple with Pilum and allow Pilum to collide with Europa</a:t>
            </a:r>
            <a:endParaRPr/>
          </a:p>
          <a:p>
            <a:pPr indent="-311150" lvl="0" marL="457200" rtl="0" algn="l">
              <a:spcBef>
                <a:spcPts val="0"/>
              </a:spcBef>
              <a:spcAft>
                <a:spcPts val="0"/>
              </a:spcAft>
              <a:buSzPts val="1300"/>
              <a:buChar char="●"/>
            </a:pPr>
            <a:r>
              <a:rPr lang="en"/>
              <a:t>Immediately after decoupling, Talos will perform another ~50 m/s </a:t>
            </a:r>
            <a:r>
              <a:rPr lang="en"/>
              <a:t>maneuver</a:t>
            </a:r>
            <a:r>
              <a:rPr lang="en"/>
              <a:t> to avoid collision with Europa.</a:t>
            </a:r>
            <a:endParaRPr/>
          </a:p>
          <a:p>
            <a:pPr indent="0" lvl="0" marL="457200" rtl="0" algn="l">
              <a:spcBef>
                <a:spcPts val="1200"/>
              </a:spcBef>
              <a:spcAft>
                <a:spcPts val="1200"/>
              </a:spcAft>
              <a:buNone/>
            </a:pPr>
            <a:r>
              <a:t/>
            </a:r>
            <a:endParaRPr/>
          </a:p>
        </p:txBody>
      </p:sp>
      <p:pic>
        <p:nvPicPr>
          <p:cNvPr id="112" name="Google Shape;112;p20"/>
          <p:cNvPicPr preferRelativeResize="0"/>
          <p:nvPr/>
        </p:nvPicPr>
        <p:blipFill>
          <a:blip r:embed="rId3">
            <a:alphaModFix/>
          </a:blip>
          <a:stretch>
            <a:fillRect/>
          </a:stretch>
        </p:blipFill>
        <p:spPr>
          <a:xfrm>
            <a:off x="386200" y="1425975"/>
            <a:ext cx="3325300" cy="3307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Mass and Power Budgets</a:t>
            </a:r>
            <a:endParaRPr b="1"/>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